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71" r:id="rId2"/>
    <p:sldId id="272" r:id="rId3"/>
    <p:sldId id="258" r:id="rId4"/>
    <p:sldId id="259" r:id="rId5"/>
    <p:sldId id="260" r:id="rId6"/>
    <p:sldId id="261" r:id="rId7"/>
    <p:sldId id="262" r:id="rId8"/>
    <p:sldId id="277" r:id="rId9"/>
    <p:sldId id="318" r:id="rId10"/>
    <p:sldId id="263" r:id="rId11"/>
    <p:sldId id="265" r:id="rId12"/>
    <p:sldId id="266" r:id="rId13"/>
    <p:sldId id="268" r:id="rId14"/>
    <p:sldId id="269" r:id="rId15"/>
    <p:sldId id="273" r:id="rId16"/>
    <p:sldId id="274" r:id="rId17"/>
    <p:sldId id="275" r:id="rId18"/>
    <p:sldId id="278" r:id="rId19"/>
    <p:sldId id="320" r:id="rId20"/>
    <p:sldId id="279" r:id="rId21"/>
    <p:sldId id="276" r:id="rId22"/>
    <p:sldId id="280" r:id="rId23"/>
    <p:sldId id="283" r:id="rId24"/>
    <p:sldId id="284" r:id="rId25"/>
    <p:sldId id="285" r:id="rId26"/>
    <p:sldId id="286" r:id="rId27"/>
    <p:sldId id="321" r:id="rId28"/>
    <p:sldId id="311" r:id="rId29"/>
    <p:sldId id="312" r:id="rId30"/>
    <p:sldId id="313" r:id="rId31"/>
    <p:sldId id="314" r:id="rId32"/>
    <p:sldId id="316" r:id="rId33"/>
    <p:sldId id="317" r:id="rId34"/>
    <p:sldId id="295" r:id="rId35"/>
    <p:sldId id="322" r:id="rId36"/>
    <p:sldId id="296" r:id="rId37"/>
    <p:sldId id="297" r:id="rId38"/>
    <p:sldId id="298" r:id="rId39"/>
    <p:sldId id="299" r:id="rId40"/>
    <p:sldId id="301" r:id="rId41"/>
    <p:sldId id="302" r:id="rId42"/>
    <p:sldId id="303" r:id="rId43"/>
    <p:sldId id="304" r:id="rId44"/>
    <p:sldId id="305" r:id="rId45"/>
    <p:sldId id="310" r:id="rId46"/>
  </p:sldIdLst>
  <p:sldSz cx="9144000" cy="5143500" type="screen16x9"/>
  <p:notesSz cx="6858000" cy="9144000"/>
  <p:embeddedFontLst>
    <p:embeddedFont>
      <p:font typeface="Poppins" panose="00000500000000000000" pitchFamily="2" charset="0"/>
      <p:regular r:id="rId48"/>
      <p:bold r:id="rId49"/>
      <p:italic r:id="rId50"/>
      <p:boldItalic r:id="rId51"/>
    </p:embeddedFont>
    <p:embeddedFont>
      <p:font typeface="Poppins Light" panose="000004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C79D2CD-0524-4564-9F23-5A9A52E703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band1H>
    <a:band2H>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band2H>
    <a:band1V>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band1V>
    <a:band2V>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band2V>
    <a:lastCo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lastCol>
    <a:firstCo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firstCol>
    <a:lastRow>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lastRow>
    <a:seCel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seCell>
    <a:swCel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swCell>
    <a:firstRow>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firstRow>
    <a:neCel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neCell>
    <a:nwCell>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3" d="100"/>
          <a:sy n="113" d="100"/>
        </p:scale>
        <p:origin x="614"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8738"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739"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3F5FE3AE-F970-68A9-8359-395ED8E2FB78}"/>
            </a:ext>
          </a:extLst>
        </p:cNvPr>
        <p:cNvGrpSpPr/>
        <p:nvPr/>
      </p:nvGrpSpPr>
      <p:grpSpPr>
        <a:xfrm>
          <a:off x="0" y="0"/>
          <a:ext cx="0" cy="0"/>
          <a:chOff x="0" y="0"/>
          <a:chExt cx="0" cy="0"/>
        </a:xfrm>
      </p:grpSpPr>
      <p:sp>
        <p:nvSpPr>
          <p:cNvPr id="1048595" name="Google Shape;138;g35f391192_00:notes">
            <a:extLst>
              <a:ext uri="{FF2B5EF4-FFF2-40B4-BE49-F238E27FC236}">
                <a16:creationId xmlns:a16="http://schemas.microsoft.com/office/drawing/2014/main" id="{C6B62C6F-EEDE-20EF-A956-7A656ED1DC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96" name="Google Shape;139;g35f391192_00:notes">
            <a:extLst>
              <a:ext uri="{FF2B5EF4-FFF2-40B4-BE49-F238E27FC236}">
                <a16:creationId xmlns:a16="http://schemas.microsoft.com/office/drawing/2014/main" id="{5EAD0E32-A5D8-A8AC-879F-0F1206F818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040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48579" name="Google Shape;10;p2"/>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11;p2"/>
          <p:cNvGrpSpPr/>
          <p:nvPr/>
        </p:nvGrpSpPr>
        <p:grpSpPr>
          <a:xfrm>
            <a:off x="501210" y="175873"/>
            <a:ext cx="2451351" cy="2451351"/>
            <a:chOff x="6680825" y="2549350"/>
            <a:chExt cx="1539600" cy="1539600"/>
          </a:xfrm>
        </p:grpSpPr>
        <p:sp>
          <p:nvSpPr>
            <p:cNvPr id="1048580"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1"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2"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5;p2"/>
          <p:cNvGrpSpPr/>
          <p:nvPr/>
        </p:nvGrpSpPr>
        <p:grpSpPr>
          <a:xfrm>
            <a:off x="6427669" y="2502633"/>
            <a:ext cx="2324700" cy="2324700"/>
            <a:chOff x="-474900" y="321200"/>
            <a:chExt cx="2324700" cy="2324700"/>
          </a:xfrm>
        </p:grpSpPr>
        <p:sp>
          <p:nvSpPr>
            <p:cNvPr id="1048583"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4"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5"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6"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587"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 A" type="blank">
  <p:cSld name="BLANK">
    <p:spTree>
      <p:nvGrpSpPr>
        <p:cNvPr id="1" name="Shape 114"/>
        <p:cNvGrpSpPr/>
        <p:nvPr/>
      </p:nvGrpSpPr>
      <p:grpSpPr>
        <a:xfrm>
          <a:off x="0" y="0"/>
          <a:ext cx="0" cy="0"/>
          <a:chOff x="0" y="0"/>
          <a:chExt cx="0" cy="0"/>
        </a:xfrm>
      </p:grpSpPr>
      <p:sp>
        <p:nvSpPr>
          <p:cNvPr id="1048703" name="Google Shape;115;p11"/>
          <p:cNvSpPr/>
          <p:nvPr/>
        </p:nvSpPr>
        <p:spPr>
          <a:xfrm>
            <a:off x="764000" y="-1236275"/>
            <a:ext cx="7616100" cy="761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4" name="Google Shape;116;p11"/>
          <p:cNvSpPr/>
          <p:nvPr/>
        </p:nvSpPr>
        <p:spPr>
          <a:xfrm>
            <a:off x="1198300" y="-801975"/>
            <a:ext cx="6747000" cy="67470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5" name="Google Shape;117;p11"/>
          <p:cNvSpPr/>
          <p:nvPr/>
        </p:nvSpPr>
        <p:spPr>
          <a:xfrm>
            <a:off x="2267900" y="267625"/>
            <a:ext cx="4608300" cy="4608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6" name="Google Shape;118;p11"/>
          <p:cNvSpPr/>
          <p:nvPr/>
        </p:nvSpPr>
        <p:spPr>
          <a:xfrm>
            <a:off x="-704850" y="-2705100"/>
            <a:ext cx="10553700" cy="10553700"/>
          </a:xfrm>
          <a:prstGeom prst="donut">
            <a:avLst>
              <a:gd name="adj" fmla="val 10467"/>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7" name="Google Shape;119;p11"/>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8" name="Google Shape;120;p1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a:t>
            </a:fld>
            <a:endParaRPr lang="e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130"/>
        <p:cNvGrpSpPr/>
        <p:nvPr/>
      </p:nvGrpSpPr>
      <p:grpSpPr>
        <a:xfrm>
          <a:off x="0" y="0"/>
          <a:ext cx="0" cy="0"/>
          <a:chOff x="0" y="0"/>
          <a:chExt cx="0" cy="0"/>
        </a:xfrm>
      </p:grpSpPr>
      <p:sp>
        <p:nvSpPr>
          <p:cNvPr id="1048680" name="Google Shape;131;p13"/>
          <p:cNvSpPr/>
          <p:nvPr/>
        </p:nvSpPr>
        <p:spPr>
          <a:xfrm>
            <a:off x="-704850" y="-2705100"/>
            <a:ext cx="10553700" cy="10553700"/>
          </a:xfrm>
          <a:prstGeom prst="donut">
            <a:avLst>
              <a:gd name="adj" fmla="val 104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1" name="Google Shape;132;p13"/>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2" name="Google Shape;133;p13"/>
          <p:cNvSpPr/>
          <p:nvPr/>
        </p:nvSpPr>
        <p:spPr>
          <a:xfrm>
            <a:off x="764000" y="-1236275"/>
            <a:ext cx="7616100" cy="7616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3" name="Google Shape;134;p13"/>
          <p:cNvSpPr/>
          <p:nvPr/>
        </p:nvSpPr>
        <p:spPr>
          <a:xfrm>
            <a:off x="1198300" y="-801975"/>
            <a:ext cx="6747000" cy="67470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4" name="Google Shape;135;p13"/>
          <p:cNvSpPr/>
          <p:nvPr/>
        </p:nvSpPr>
        <p:spPr>
          <a:xfrm>
            <a:off x="2267900" y="267625"/>
            <a:ext cx="4608300" cy="46083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5" name="Google Shape;136;p1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lang="e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000000"/>
        </a:solidFill>
        <a:effectLst/>
      </p:bgPr>
    </p:bg>
    <p:spTree>
      <p:nvGrpSpPr>
        <p:cNvPr id="1" name="Shape 21"/>
        <p:cNvGrpSpPr/>
        <p:nvPr/>
      </p:nvGrpSpPr>
      <p:grpSpPr>
        <a:xfrm>
          <a:off x="0" y="0"/>
          <a:ext cx="0" cy="0"/>
          <a:chOff x="0" y="0"/>
          <a:chExt cx="0" cy="0"/>
        </a:xfrm>
      </p:grpSpPr>
      <p:sp>
        <p:nvSpPr>
          <p:cNvPr id="1048686" name="Google Shape;22;p3"/>
          <p:cNvSpPr/>
          <p:nvPr/>
        </p:nvSpPr>
        <p:spPr>
          <a:xfrm>
            <a:off x="1592400" y="-407850"/>
            <a:ext cx="5959200" cy="5959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23;p3"/>
          <p:cNvGrpSpPr/>
          <p:nvPr/>
        </p:nvGrpSpPr>
        <p:grpSpPr>
          <a:xfrm>
            <a:off x="6427669" y="2502633"/>
            <a:ext cx="2324700" cy="2324700"/>
            <a:chOff x="-474900" y="321200"/>
            <a:chExt cx="2324700" cy="2324700"/>
          </a:xfrm>
        </p:grpSpPr>
        <p:sp>
          <p:nvSpPr>
            <p:cNvPr id="1048687"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8"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9"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0"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91" name="Google Shape;28;p3"/>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200"/>
              <a:buNone/>
              <a:defRPr sz="52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1048692" name="Google Shape;29;p3"/>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None/>
              <a:defRPr sz="1400">
                <a:solidFill>
                  <a:srgbClr val="000000"/>
                </a:solidFill>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grpSp>
        <p:nvGrpSpPr>
          <p:cNvPr id="69" name="Google Shape;30;p3"/>
          <p:cNvGrpSpPr/>
          <p:nvPr/>
        </p:nvGrpSpPr>
        <p:grpSpPr>
          <a:xfrm>
            <a:off x="764825" y="439375"/>
            <a:ext cx="1924500" cy="1924500"/>
            <a:chOff x="6680825" y="2549350"/>
            <a:chExt cx="1539600" cy="1539600"/>
          </a:xfrm>
        </p:grpSpPr>
        <p:sp>
          <p:nvSpPr>
            <p:cNvPr id="1048693"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4"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5"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4"/>
        <p:cNvGrpSpPr/>
        <p:nvPr/>
      </p:nvGrpSpPr>
      <p:grpSpPr>
        <a:xfrm>
          <a:off x="0" y="0"/>
          <a:ext cx="0" cy="0"/>
          <a:chOff x="0" y="0"/>
          <a:chExt cx="0" cy="0"/>
        </a:xfrm>
      </p:grpSpPr>
      <p:grpSp>
        <p:nvGrpSpPr>
          <p:cNvPr id="40" name="Google Shape;35;p4"/>
          <p:cNvGrpSpPr/>
          <p:nvPr/>
        </p:nvGrpSpPr>
        <p:grpSpPr>
          <a:xfrm>
            <a:off x="818844" y="502333"/>
            <a:ext cx="2324700" cy="2324700"/>
            <a:chOff x="-474900" y="321200"/>
            <a:chExt cx="2324700" cy="2324700"/>
          </a:xfrm>
        </p:grpSpPr>
        <p:sp>
          <p:nvSpPr>
            <p:cNvPr id="1048597" name="Google Shape;36;p4"/>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8" name="Google Shape;37;p4"/>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9" name="Google Shape;38;p4"/>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0" name="Google Shape;39;p4"/>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01" name="Google Shape;40;p4"/>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2" name="Google Shape;41;p4"/>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3" name="Google Shape;42;p4"/>
          <p:cNvSpPr txBox="1">
            <a:spLocks noGrp="1"/>
          </p:cNvSpPr>
          <p:nvPr>
            <p:ph type="body" idx="1"/>
          </p:nvPr>
        </p:nvSpPr>
        <p:spPr>
          <a:xfrm>
            <a:off x="2385525" y="1310550"/>
            <a:ext cx="4777200" cy="3265800"/>
          </a:xfrm>
          <a:prstGeom prst="rect">
            <a:avLst/>
          </a:prstGeom>
        </p:spPr>
        <p:txBody>
          <a:bodyPr spcFirstLastPara="1" wrap="square" lIns="91425" tIns="91425" rIns="91425" bIns="91425" anchor="t" anchorCtr="0">
            <a:noAutofit/>
          </a:bodyPr>
          <a:lstStyle>
            <a:lvl1pPr marL="457200" lvl="0" indent="-393700" rtl="0">
              <a:spcBef>
                <a:spcPts val="600"/>
              </a:spcBef>
              <a:spcAft>
                <a:spcPts val="0"/>
              </a:spcAft>
              <a:buSzPts val="2600"/>
              <a:buFont typeface="Poppins"/>
              <a:buChar char="￮"/>
              <a:defRPr sz="2600" b="1">
                <a:latin typeface="Poppins"/>
                <a:ea typeface="Poppins"/>
                <a:cs typeface="Poppins"/>
                <a:sym typeface="Poppins"/>
              </a:defRPr>
            </a:lvl1pPr>
            <a:lvl2pPr marL="914400" lvl="1" indent="-393700" rtl="0">
              <a:spcBef>
                <a:spcPts val="0"/>
              </a:spcBef>
              <a:spcAft>
                <a:spcPts val="0"/>
              </a:spcAft>
              <a:buSzPts val="2600"/>
              <a:buFont typeface="Poppins"/>
              <a:buChar char="￮"/>
              <a:defRPr sz="2600" b="1">
                <a:latin typeface="Poppins"/>
                <a:ea typeface="Poppins"/>
                <a:cs typeface="Poppins"/>
                <a:sym typeface="Poppins"/>
              </a:defRPr>
            </a:lvl2pPr>
            <a:lvl3pPr marL="1371600" lvl="2" indent="-393700" rtl="0">
              <a:spcBef>
                <a:spcPts val="0"/>
              </a:spcBef>
              <a:spcAft>
                <a:spcPts val="0"/>
              </a:spcAft>
              <a:buSzPts val="2600"/>
              <a:buFont typeface="Poppins"/>
              <a:buChar char="￮"/>
              <a:defRPr sz="2600" b="1">
                <a:latin typeface="Poppins"/>
                <a:ea typeface="Poppins"/>
                <a:cs typeface="Poppins"/>
                <a:sym typeface="Poppins"/>
              </a:defRPr>
            </a:lvl3pPr>
            <a:lvl4pPr marL="1828800" lvl="3" indent="-393700" rtl="0">
              <a:spcBef>
                <a:spcPts val="0"/>
              </a:spcBef>
              <a:spcAft>
                <a:spcPts val="0"/>
              </a:spcAft>
              <a:buSzPts val="2600"/>
              <a:buFont typeface="Poppins"/>
              <a:buChar char="●"/>
              <a:defRPr sz="2600" b="1">
                <a:latin typeface="Poppins"/>
                <a:ea typeface="Poppins"/>
                <a:cs typeface="Poppins"/>
                <a:sym typeface="Poppins"/>
              </a:defRPr>
            </a:lvl4pPr>
            <a:lvl5pPr marL="2286000" lvl="4" indent="-393700" rtl="0">
              <a:spcBef>
                <a:spcPts val="0"/>
              </a:spcBef>
              <a:spcAft>
                <a:spcPts val="0"/>
              </a:spcAft>
              <a:buSzPts val="2600"/>
              <a:buFont typeface="Poppins"/>
              <a:buChar char="○"/>
              <a:defRPr sz="2600" b="1">
                <a:latin typeface="Poppins"/>
                <a:ea typeface="Poppins"/>
                <a:cs typeface="Poppins"/>
                <a:sym typeface="Poppins"/>
              </a:defRPr>
            </a:lvl5pPr>
            <a:lvl6pPr marL="2743200" lvl="5" indent="-393700" rtl="0">
              <a:spcBef>
                <a:spcPts val="0"/>
              </a:spcBef>
              <a:spcAft>
                <a:spcPts val="0"/>
              </a:spcAft>
              <a:buSzPts val="2600"/>
              <a:buFont typeface="Poppins"/>
              <a:buChar char="■"/>
              <a:defRPr sz="2600" b="1">
                <a:latin typeface="Poppins"/>
                <a:ea typeface="Poppins"/>
                <a:cs typeface="Poppins"/>
                <a:sym typeface="Poppins"/>
              </a:defRPr>
            </a:lvl6pPr>
            <a:lvl7pPr marL="3200400" lvl="6" indent="-393700" rtl="0">
              <a:spcBef>
                <a:spcPts val="0"/>
              </a:spcBef>
              <a:spcAft>
                <a:spcPts val="0"/>
              </a:spcAft>
              <a:buSzPts val="2600"/>
              <a:buFont typeface="Poppins"/>
              <a:buChar char="●"/>
              <a:defRPr sz="2600" b="1">
                <a:latin typeface="Poppins"/>
                <a:ea typeface="Poppins"/>
                <a:cs typeface="Poppins"/>
                <a:sym typeface="Poppins"/>
              </a:defRPr>
            </a:lvl7pPr>
            <a:lvl8pPr marL="3657600" lvl="7" indent="-393700" rtl="0">
              <a:spcBef>
                <a:spcPts val="0"/>
              </a:spcBef>
              <a:spcAft>
                <a:spcPts val="0"/>
              </a:spcAft>
              <a:buSzPts val="2600"/>
              <a:buFont typeface="Poppins"/>
              <a:buChar char="○"/>
              <a:defRPr sz="2600" b="1">
                <a:latin typeface="Poppins"/>
                <a:ea typeface="Poppins"/>
                <a:cs typeface="Poppins"/>
                <a:sym typeface="Poppins"/>
              </a:defRPr>
            </a:lvl8pPr>
            <a:lvl9pPr marL="4114800" lvl="8" indent="-393700">
              <a:spcBef>
                <a:spcPts val="0"/>
              </a:spcBef>
              <a:spcAft>
                <a:spcPts val="0"/>
              </a:spcAft>
              <a:buSzPts val="2600"/>
              <a:buFont typeface="Poppins"/>
              <a:buChar char="■"/>
              <a:defRPr sz="2600" b="1">
                <a:latin typeface="Poppins"/>
                <a:ea typeface="Poppins"/>
                <a:cs typeface="Poppins"/>
                <a:sym typeface="Poppins"/>
              </a:defRPr>
            </a:lvl9pPr>
          </a:lstStyle>
          <a:p>
            <a:endParaRPr/>
          </a:p>
        </p:txBody>
      </p:sp>
      <p:sp>
        <p:nvSpPr>
          <p:cNvPr id="1048604" name="Google Shape;43;p4"/>
          <p:cNvSpPr txBox="1"/>
          <p:nvPr/>
        </p:nvSpPr>
        <p:spPr>
          <a:xfrm>
            <a:off x="1599200" y="1326625"/>
            <a:ext cx="7641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latin typeface="Poppins"/>
                <a:ea typeface="Poppins"/>
                <a:cs typeface="Poppins"/>
                <a:sym typeface="Poppins"/>
              </a:rPr>
              <a:t>“</a:t>
            </a:r>
            <a:endParaRPr sz="7200" b="1">
              <a:latin typeface="Poppins"/>
              <a:ea typeface="Poppins"/>
              <a:cs typeface="Poppins"/>
              <a:sym typeface="Poppins"/>
            </a:endParaRPr>
          </a:p>
        </p:txBody>
      </p:sp>
      <p:sp>
        <p:nvSpPr>
          <p:cNvPr id="1048605" name="Google Shape;44;p4"/>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a:t>
            </a:fld>
            <a:endParaRPr lang="e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5"/>
        <p:cNvGrpSpPr/>
        <p:nvPr/>
      </p:nvGrpSpPr>
      <p:grpSpPr>
        <a:xfrm>
          <a:off x="0" y="0"/>
          <a:ext cx="0" cy="0"/>
          <a:chOff x="0" y="0"/>
          <a:chExt cx="0" cy="0"/>
        </a:xfrm>
      </p:grpSpPr>
      <p:sp>
        <p:nvSpPr>
          <p:cNvPr id="1048608" name="Google Shape;46;p5"/>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7;p5"/>
          <p:cNvGrpSpPr/>
          <p:nvPr/>
        </p:nvGrpSpPr>
        <p:grpSpPr>
          <a:xfrm>
            <a:off x="-442731" y="337284"/>
            <a:ext cx="2324700" cy="2324700"/>
            <a:chOff x="-474900" y="321200"/>
            <a:chExt cx="2324700" cy="2324700"/>
          </a:xfrm>
        </p:grpSpPr>
        <p:sp>
          <p:nvSpPr>
            <p:cNvPr id="1048609" name="Google Shape;48;p5"/>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0" name="Google Shape;49;p5"/>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1" name="Google Shape;50;p5"/>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2" name="Google Shape;51;p5"/>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13" name="Google Shape;52;p5"/>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4" name="Google Shape;53;p5"/>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lvl1pPr>
            <a:lvl2pPr lvl="1">
              <a:spcBef>
                <a:spcPts val="0"/>
              </a:spcBef>
              <a:spcAft>
                <a:spcPts val="0"/>
              </a:spcAft>
              <a:buSzPts val="3600"/>
              <a:buNone/>
            </a:lvl2pPr>
            <a:lvl3pPr lvl="2">
              <a:spcBef>
                <a:spcPts val="0"/>
              </a:spcBef>
              <a:spcAft>
                <a:spcPts val="0"/>
              </a:spcAft>
              <a:buSzPts val="3600"/>
              <a:buNone/>
            </a:lvl3pPr>
            <a:lvl4pPr lvl="3">
              <a:spcBef>
                <a:spcPts val="0"/>
              </a:spcBef>
              <a:spcAft>
                <a:spcPts val="0"/>
              </a:spcAft>
              <a:buSzPts val="3600"/>
              <a:buNone/>
            </a:lvl4pPr>
            <a:lvl5pPr lvl="4">
              <a:spcBef>
                <a:spcPts val="0"/>
              </a:spcBef>
              <a:spcAft>
                <a:spcPts val="0"/>
              </a:spcAft>
              <a:buSzPts val="3600"/>
              <a:buNone/>
            </a:lvl5pPr>
            <a:lvl6pPr lvl="5">
              <a:spcBef>
                <a:spcPts val="0"/>
              </a:spcBef>
              <a:spcAft>
                <a:spcPts val="0"/>
              </a:spcAft>
              <a:buSzPts val="3600"/>
              <a:buNone/>
            </a:lvl6pPr>
            <a:lvl7pPr lvl="6">
              <a:spcBef>
                <a:spcPts val="0"/>
              </a:spcBef>
              <a:spcAft>
                <a:spcPts val="0"/>
              </a:spcAft>
              <a:buSzPts val="3600"/>
              <a:buNone/>
            </a:lvl7pPr>
            <a:lvl8pPr lvl="7">
              <a:spcBef>
                <a:spcPts val="0"/>
              </a:spcBef>
              <a:spcAft>
                <a:spcPts val="0"/>
              </a:spcAft>
              <a:buSzPts val="3600"/>
              <a:buNone/>
            </a:lvl8pPr>
            <a:lvl9pPr lvl="8">
              <a:spcBef>
                <a:spcPts val="0"/>
              </a:spcBef>
              <a:spcAft>
                <a:spcPts val="0"/>
              </a:spcAft>
              <a:buSzPts val="3600"/>
              <a:buNone/>
            </a:lvl9pPr>
          </a:lstStyle>
          <a:p>
            <a:endParaRPr/>
          </a:p>
        </p:txBody>
      </p:sp>
      <p:sp>
        <p:nvSpPr>
          <p:cNvPr id="1048615" name="Google Shape;54;p5"/>
          <p:cNvSpPr txBox="1">
            <a:spLocks noGrp="1"/>
          </p:cNvSpPr>
          <p:nvPr>
            <p:ph type="body" idx="1"/>
          </p:nvPr>
        </p:nvSpPr>
        <p:spPr>
          <a:xfrm>
            <a:off x="1069625" y="1958050"/>
            <a:ext cx="4608000" cy="26184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lvl1pPr>
            <a:lvl2pPr marL="914400" lvl="1" indent="-330200">
              <a:spcBef>
                <a:spcPts val="0"/>
              </a:spcBef>
              <a:spcAft>
                <a:spcPts val="0"/>
              </a:spcAft>
              <a:buSzPts val="1600"/>
              <a:buChar char="￮"/>
            </a:lvl2pPr>
            <a:lvl3pPr marL="1371600" lvl="2" indent="-330200">
              <a:spcBef>
                <a:spcPts val="0"/>
              </a:spcBef>
              <a:spcAft>
                <a:spcPts val="0"/>
              </a:spcAft>
              <a:buSzPts val="1600"/>
              <a:buChar char="￮"/>
            </a:lvl3pPr>
            <a:lvl4pPr marL="1828800" lvl="3" indent="-330200">
              <a:spcBef>
                <a:spcPts val="0"/>
              </a:spcBef>
              <a:spcAft>
                <a:spcPts val="0"/>
              </a:spcAft>
              <a:buSzPts val="1600"/>
              <a:buChar char="●"/>
            </a:lvl4pPr>
            <a:lvl5pPr marL="2286000" lvl="4" indent="-330200">
              <a:spcBef>
                <a:spcPts val="0"/>
              </a:spcBef>
              <a:spcAft>
                <a:spcPts val="0"/>
              </a:spcAft>
              <a:buSzPts val="1600"/>
              <a:buChar char="○"/>
            </a:lvl5pPr>
            <a:lvl6pPr marL="2743200" lvl="5" indent="-330200">
              <a:spcBef>
                <a:spcPts val="0"/>
              </a:spcBef>
              <a:spcAft>
                <a:spcPts val="0"/>
              </a:spcAft>
              <a:buSzPts val="1600"/>
              <a:buChar char="■"/>
            </a:lvl6pPr>
            <a:lvl7pPr marL="3200400" lvl="6" indent="-330200">
              <a:spcBef>
                <a:spcPts val="0"/>
              </a:spcBef>
              <a:spcAft>
                <a:spcPts val="0"/>
              </a:spcAft>
              <a:buSzPts val="1600"/>
              <a:buChar char="●"/>
            </a:lvl7pPr>
            <a:lvl8pPr marL="3657600" lvl="7" indent="-330200">
              <a:spcBef>
                <a:spcPts val="0"/>
              </a:spcBef>
              <a:spcAft>
                <a:spcPts val="0"/>
              </a:spcAft>
              <a:buSzPts val="1600"/>
              <a:buChar char="○"/>
            </a:lvl8pPr>
            <a:lvl9pPr marL="4114800" lvl="8" indent="-330200">
              <a:spcBef>
                <a:spcPts val="0"/>
              </a:spcBef>
              <a:spcAft>
                <a:spcPts val="0"/>
              </a:spcAft>
              <a:buSzPts val="1600"/>
              <a:buChar char="■"/>
            </a:lvl9pPr>
          </a:lstStyle>
          <a:p>
            <a:endParaRPr/>
          </a:p>
        </p:txBody>
      </p:sp>
      <p:sp>
        <p:nvSpPr>
          <p:cNvPr id="1048616" name="Google Shape;55;p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a:t>
            </a:fld>
            <a:endParaRPr lang="en"/>
          </a:p>
        </p:txBody>
      </p:sp>
      <p:sp>
        <p:nvSpPr>
          <p:cNvPr id="1048617" name="Google Shape;56;p5"/>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big image">
  <p:cSld name="TITLE_AND_BODY_1">
    <p:spTree>
      <p:nvGrpSpPr>
        <p:cNvPr id="1" name="Shape 57"/>
        <p:cNvGrpSpPr/>
        <p:nvPr/>
      </p:nvGrpSpPr>
      <p:grpSpPr>
        <a:xfrm>
          <a:off x="0" y="0"/>
          <a:ext cx="0" cy="0"/>
          <a:chOff x="0" y="0"/>
          <a:chExt cx="0" cy="0"/>
        </a:xfrm>
      </p:grpSpPr>
      <p:sp>
        <p:nvSpPr>
          <p:cNvPr id="1048709" name="Google Shape;58;p6"/>
          <p:cNvSpPr/>
          <p:nvPr/>
        </p:nvSpPr>
        <p:spPr>
          <a:xfrm>
            <a:off x="5142675" y="358375"/>
            <a:ext cx="4426800" cy="44268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0" name="Google Shape;59;p6"/>
          <p:cNvSpPr/>
          <p:nvPr/>
        </p:nvSpPr>
        <p:spPr>
          <a:xfrm>
            <a:off x="5376775" y="592475"/>
            <a:ext cx="3958500" cy="39585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60;p6"/>
          <p:cNvGrpSpPr/>
          <p:nvPr/>
        </p:nvGrpSpPr>
        <p:grpSpPr>
          <a:xfrm>
            <a:off x="-442731" y="337284"/>
            <a:ext cx="2324700" cy="2324700"/>
            <a:chOff x="-474900" y="321200"/>
            <a:chExt cx="2324700" cy="2324700"/>
          </a:xfrm>
        </p:grpSpPr>
        <p:sp>
          <p:nvSpPr>
            <p:cNvPr id="1048711" name="Google Shape;61;p6"/>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2" name="Google Shape;62;p6"/>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3" name="Google Shape;63;p6"/>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4" name="Google Shape;64;p6"/>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15" name="Google Shape;65;p6"/>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6" name="Google Shape;66;p6"/>
          <p:cNvSpPr txBox="1">
            <a:spLocks noGrp="1"/>
          </p:cNvSpPr>
          <p:nvPr>
            <p:ph type="title"/>
          </p:nvPr>
        </p:nvSpPr>
        <p:spPr>
          <a:xfrm>
            <a:off x="457200" y="1166125"/>
            <a:ext cx="4504800" cy="68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lvl1pPr>
            <a:lvl2pPr lvl="1" rtl="0">
              <a:spcBef>
                <a:spcPts val="0"/>
              </a:spcBef>
              <a:spcAft>
                <a:spcPts val="0"/>
              </a:spcAft>
              <a:buSzPts val="3600"/>
              <a:buNone/>
            </a:lvl2pPr>
            <a:lvl3pPr lvl="2" rtl="0">
              <a:spcBef>
                <a:spcPts val="0"/>
              </a:spcBef>
              <a:spcAft>
                <a:spcPts val="0"/>
              </a:spcAft>
              <a:buSzPts val="3600"/>
              <a:buNone/>
            </a:lvl3pPr>
            <a:lvl4pPr lvl="3" rtl="0">
              <a:spcBef>
                <a:spcPts val="0"/>
              </a:spcBef>
              <a:spcAft>
                <a:spcPts val="0"/>
              </a:spcAft>
              <a:buSzPts val="3600"/>
              <a:buNone/>
            </a:lvl4pPr>
            <a:lvl5pPr lvl="4" rtl="0">
              <a:spcBef>
                <a:spcPts val="0"/>
              </a:spcBef>
              <a:spcAft>
                <a:spcPts val="0"/>
              </a:spcAft>
              <a:buSzPts val="3600"/>
              <a:buNone/>
            </a:lvl5pPr>
            <a:lvl6pPr lvl="5" rtl="0">
              <a:spcBef>
                <a:spcPts val="0"/>
              </a:spcBef>
              <a:spcAft>
                <a:spcPts val="0"/>
              </a:spcAft>
              <a:buSzPts val="3600"/>
              <a:buNone/>
            </a:lvl6pPr>
            <a:lvl7pPr lvl="6" rtl="0">
              <a:spcBef>
                <a:spcPts val="0"/>
              </a:spcBef>
              <a:spcAft>
                <a:spcPts val="0"/>
              </a:spcAft>
              <a:buSzPts val="3600"/>
              <a:buNone/>
            </a:lvl7pPr>
            <a:lvl8pPr lvl="7" rtl="0">
              <a:spcBef>
                <a:spcPts val="0"/>
              </a:spcBef>
              <a:spcAft>
                <a:spcPts val="0"/>
              </a:spcAft>
              <a:buSzPts val="3600"/>
              <a:buNone/>
            </a:lvl8pPr>
            <a:lvl9pPr lvl="8" rtl="0">
              <a:spcBef>
                <a:spcPts val="0"/>
              </a:spcBef>
              <a:spcAft>
                <a:spcPts val="0"/>
              </a:spcAft>
              <a:buSzPts val="3600"/>
              <a:buNone/>
            </a:lvl9pPr>
          </a:lstStyle>
          <a:p>
            <a:endParaRPr/>
          </a:p>
        </p:txBody>
      </p:sp>
      <p:sp>
        <p:nvSpPr>
          <p:cNvPr id="1048717" name="Google Shape;67;p6"/>
          <p:cNvSpPr txBox="1">
            <a:spLocks noGrp="1"/>
          </p:cNvSpPr>
          <p:nvPr>
            <p:ph type="body" idx="1"/>
          </p:nvPr>
        </p:nvSpPr>
        <p:spPr>
          <a:xfrm>
            <a:off x="985679" y="1958050"/>
            <a:ext cx="3976500" cy="2618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lvl1pPr>
            <a:lvl2pPr marL="914400" lvl="1" indent="-330200" rtl="0">
              <a:spcBef>
                <a:spcPts val="0"/>
              </a:spcBef>
              <a:spcAft>
                <a:spcPts val="0"/>
              </a:spcAft>
              <a:buSzPts val="1600"/>
              <a:buChar char="￮"/>
            </a:lvl2pPr>
            <a:lvl3pPr marL="1371600" lvl="2" indent="-330200" rtl="0">
              <a:spcBef>
                <a:spcPts val="0"/>
              </a:spcBef>
              <a:spcAft>
                <a:spcPts val="0"/>
              </a:spcAft>
              <a:buSzPts val="1600"/>
              <a:buChar char="￮"/>
            </a:lvl3pPr>
            <a:lvl4pPr marL="1828800" lvl="3" indent="-330200" rtl="0">
              <a:spcBef>
                <a:spcPts val="0"/>
              </a:spcBef>
              <a:spcAft>
                <a:spcPts val="0"/>
              </a:spcAft>
              <a:buSzPts val="1600"/>
              <a:buChar char="●"/>
            </a:lvl4pPr>
            <a:lvl5pPr marL="2286000" lvl="4" indent="-330200" rtl="0">
              <a:spcBef>
                <a:spcPts val="0"/>
              </a:spcBef>
              <a:spcAft>
                <a:spcPts val="0"/>
              </a:spcAft>
              <a:buSzPts val="1600"/>
              <a:buChar char="○"/>
            </a:lvl5pPr>
            <a:lvl6pPr marL="2743200" lvl="5" indent="-330200" rtl="0">
              <a:spcBef>
                <a:spcPts val="0"/>
              </a:spcBef>
              <a:spcAft>
                <a:spcPts val="0"/>
              </a:spcAft>
              <a:buSzPts val="1600"/>
              <a:buChar char="■"/>
            </a:lvl6pPr>
            <a:lvl7pPr marL="3200400" lvl="6" indent="-330200" rtl="0">
              <a:spcBef>
                <a:spcPts val="0"/>
              </a:spcBef>
              <a:spcAft>
                <a:spcPts val="0"/>
              </a:spcAft>
              <a:buSzPts val="1600"/>
              <a:buChar char="●"/>
            </a:lvl7pPr>
            <a:lvl8pPr marL="3657600" lvl="7" indent="-330200" rtl="0">
              <a:spcBef>
                <a:spcPts val="0"/>
              </a:spcBef>
              <a:spcAft>
                <a:spcPts val="0"/>
              </a:spcAft>
              <a:buSzPts val="1600"/>
              <a:buChar char="○"/>
            </a:lvl8pPr>
            <a:lvl9pPr marL="4114800" lvl="8" indent="-330200" rtl="0">
              <a:spcBef>
                <a:spcPts val="0"/>
              </a:spcBef>
              <a:spcAft>
                <a:spcPts val="0"/>
              </a:spcAft>
              <a:buSzPts val="1600"/>
              <a:buChar char="■"/>
            </a:lvl9pPr>
          </a:lstStyle>
          <a:p>
            <a:endParaRPr/>
          </a:p>
        </p:txBody>
      </p:sp>
      <p:sp>
        <p:nvSpPr>
          <p:cNvPr id="1048718" name="Google Shape;68;p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lvl1pPr>
            <a:lvl2pPr lvl="1" rtl="0">
              <a:buNone/>
            </a:lvl2pPr>
            <a:lvl3pPr lvl="2" rtl="0">
              <a:buNone/>
            </a:lvl3pPr>
            <a:lvl4pPr lvl="3" rtl="0">
              <a:buNone/>
            </a:lvl4pPr>
            <a:lvl5pPr lvl="4" rtl="0">
              <a:buNone/>
            </a:lvl5pPr>
            <a:lvl6pPr lvl="5" rtl="0">
              <a:buNone/>
            </a:lvl6pPr>
            <a:lvl7pPr lvl="6" rtl="0">
              <a:buNone/>
            </a:lvl7pPr>
            <a:lvl8pPr lvl="7" rtl="0">
              <a:buNone/>
            </a:lvl8pPr>
            <a:lvl9pPr lvl="8" rtl="0">
              <a:buNone/>
            </a:lvl9pPr>
          </a:lstStyle>
          <a:p>
            <a:pPr marL="0" lvl="0" indent="0" algn="ctr" rtl="0">
              <a:spcBef>
                <a:spcPts val="0"/>
              </a:spcBef>
              <a:spcAft>
                <a:spcPts val="0"/>
              </a:spcAft>
              <a:buNone/>
            </a:pPr>
            <a:fld id="{00000000-1234-1234-1234-123412341234}" type="slidenum">
              <a:rPr lang="en"/>
              <a:t>‹#›</a:t>
            </a:fld>
            <a:endParaRPr lang="e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9"/>
        <p:cNvGrpSpPr/>
        <p:nvPr/>
      </p:nvGrpSpPr>
      <p:grpSpPr>
        <a:xfrm>
          <a:off x="0" y="0"/>
          <a:ext cx="0" cy="0"/>
          <a:chOff x="0" y="0"/>
          <a:chExt cx="0" cy="0"/>
        </a:xfrm>
      </p:grpSpPr>
      <p:grpSp>
        <p:nvGrpSpPr>
          <p:cNvPr id="65" name="Google Shape;70;p7"/>
          <p:cNvGrpSpPr/>
          <p:nvPr/>
        </p:nvGrpSpPr>
        <p:grpSpPr>
          <a:xfrm>
            <a:off x="-442731" y="337284"/>
            <a:ext cx="2324700" cy="2324700"/>
            <a:chOff x="-474900" y="321200"/>
            <a:chExt cx="2324700" cy="2324700"/>
          </a:xfrm>
        </p:grpSpPr>
        <p:sp>
          <p:nvSpPr>
            <p:cNvPr id="1048669" name="Google Shape;71;p7"/>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0" name="Google Shape;72;p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1" name="Google Shape;73;p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2" name="Google Shape;74;p7"/>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73" name="Google Shape;75;p7"/>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4" name="Google Shape;76;p7"/>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lvl1pPr>
            <a:lvl2pPr lvl="1">
              <a:spcBef>
                <a:spcPts val="0"/>
              </a:spcBef>
              <a:spcAft>
                <a:spcPts val="0"/>
              </a:spcAft>
              <a:buSzPts val="3600"/>
              <a:buNone/>
            </a:lvl2pPr>
            <a:lvl3pPr lvl="2">
              <a:spcBef>
                <a:spcPts val="0"/>
              </a:spcBef>
              <a:spcAft>
                <a:spcPts val="0"/>
              </a:spcAft>
              <a:buSzPts val="3600"/>
              <a:buNone/>
            </a:lvl3pPr>
            <a:lvl4pPr lvl="3">
              <a:spcBef>
                <a:spcPts val="0"/>
              </a:spcBef>
              <a:spcAft>
                <a:spcPts val="0"/>
              </a:spcAft>
              <a:buSzPts val="3600"/>
              <a:buNone/>
            </a:lvl4pPr>
            <a:lvl5pPr lvl="4">
              <a:spcBef>
                <a:spcPts val="0"/>
              </a:spcBef>
              <a:spcAft>
                <a:spcPts val="0"/>
              </a:spcAft>
              <a:buSzPts val="3600"/>
              <a:buNone/>
            </a:lvl5pPr>
            <a:lvl6pPr lvl="5">
              <a:spcBef>
                <a:spcPts val="0"/>
              </a:spcBef>
              <a:spcAft>
                <a:spcPts val="0"/>
              </a:spcAft>
              <a:buSzPts val="3600"/>
              <a:buNone/>
            </a:lvl6pPr>
            <a:lvl7pPr lvl="6">
              <a:spcBef>
                <a:spcPts val="0"/>
              </a:spcBef>
              <a:spcAft>
                <a:spcPts val="0"/>
              </a:spcAft>
              <a:buSzPts val="3600"/>
              <a:buNone/>
            </a:lvl7pPr>
            <a:lvl8pPr lvl="7">
              <a:spcBef>
                <a:spcPts val="0"/>
              </a:spcBef>
              <a:spcAft>
                <a:spcPts val="0"/>
              </a:spcAft>
              <a:buSzPts val="3600"/>
              <a:buNone/>
            </a:lvl8pPr>
            <a:lvl9pPr lvl="8">
              <a:spcBef>
                <a:spcPts val="0"/>
              </a:spcBef>
              <a:spcAft>
                <a:spcPts val="0"/>
              </a:spcAft>
              <a:buSzPts val="3600"/>
              <a:buNone/>
            </a:lvl9pPr>
          </a:lstStyle>
          <a:p>
            <a:endParaRPr/>
          </a:p>
        </p:txBody>
      </p:sp>
      <p:sp>
        <p:nvSpPr>
          <p:cNvPr id="1048675" name="Google Shape;77;p7"/>
          <p:cNvSpPr txBox="1">
            <a:spLocks noGrp="1"/>
          </p:cNvSpPr>
          <p:nvPr>
            <p:ph type="body" idx="1"/>
          </p:nvPr>
        </p:nvSpPr>
        <p:spPr>
          <a:xfrm>
            <a:off x="1069625" y="1958050"/>
            <a:ext cx="2236800" cy="26184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1048676" name="Google Shape;78;p7"/>
          <p:cNvSpPr txBox="1">
            <a:spLocks noGrp="1"/>
          </p:cNvSpPr>
          <p:nvPr>
            <p:ph type="body" idx="2"/>
          </p:nvPr>
        </p:nvSpPr>
        <p:spPr>
          <a:xfrm>
            <a:off x="3440857" y="1958050"/>
            <a:ext cx="2236800" cy="26184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1048677" name="Google Shape;79;p7"/>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a:t>
            </a:fld>
            <a:endParaRPr lang="en"/>
          </a:p>
        </p:txBody>
      </p:sp>
      <p:sp>
        <p:nvSpPr>
          <p:cNvPr id="1048678" name="Google Shape;80;p7"/>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9" name="Google Shape;81;p7"/>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2"/>
        <p:cNvGrpSpPr/>
        <p:nvPr/>
      </p:nvGrpSpPr>
      <p:grpSpPr>
        <a:xfrm>
          <a:off x="0" y="0"/>
          <a:ext cx="0" cy="0"/>
          <a:chOff x="0" y="0"/>
          <a:chExt cx="0" cy="0"/>
        </a:xfrm>
      </p:grpSpPr>
      <p:grpSp>
        <p:nvGrpSpPr>
          <p:cNvPr id="76" name="Google Shape;83;p8"/>
          <p:cNvGrpSpPr/>
          <p:nvPr/>
        </p:nvGrpSpPr>
        <p:grpSpPr>
          <a:xfrm>
            <a:off x="-442731" y="337284"/>
            <a:ext cx="2324700" cy="2324700"/>
            <a:chOff x="-474900" y="321200"/>
            <a:chExt cx="2324700" cy="2324700"/>
          </a:xfrm>
        </p:grpSpPr>
        <p:sp>
          <p:nvSpPr>
            <p:cNvPr id="1048719" name="Google Shape;84;p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0" name="Google Shape;85;p8"/>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1" name="Google Shape;86;p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2" name="Google Shape;87;p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23" name="Google Shape;88;p8"/>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4" name="Google Shape;89;p8"/>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lvl1pPr>
            <a:lvl2pPr lvl="1" rtl="0">
              <a:spcBef>
                <a:spcPts val="0"/>
              </a:spcBef>
              <a:spcAft>
                <a:spcPts val="0"/>
              </a:spcAft>
              <a:buSzPts val="3600"/>
              <a:buNone/>
            </a:lvl2pPr>
            <a:lvl3pPr lvl="2" rtl="0">
              <a:spcBef>
                <a:spcPts val="0"/>
              </a:spcBef>
              <a:spcAft>
                <a:spcPts val="0"/>
              </a:spcAft>
              <a:buSzPts val="3600"/>
              <a:buNone/>
            </a:lvl3pPr>
            <a:lvl4pPr lvl="3" rtl="0">
              <a:spcBef>
                <a:spcPts val="0"/>
              </a:spcBef>
              <a:spcAft>
                <a:spcPts val="0"/>
              </a:spcAft>
              <a:buSzPts val="3600"/>
              <a:buNone/>
            </a:lvl4pPr>
            <a:lvl5pPr lvl="4" rtl="0">
              <a:spcBef>
                <a:spcPts val="0"/>
              </a:spcBef>
              <a:spcAft>
                <a:spcPts val="0"/>
              </a:spcAft>
              <a:buSzPts val="3600"/>
              <a:buNone/>
            </a:lvl5pPr>
            <a:lvl6pPr lvl="5" rtl="0">
              <a:spcBef>
                <a:spcPts val="0"/>
              </a:spcBef>
              <a:spcAft>
                <a:spcPts val="0"/>
              </a:spcAft>
              <a:buSzPts val="3600"/>
              <a:buNone/>
            </a:lvl6pPr>
            <a:lvl7pPr lvl="6" rtl="0">
              <a:spcBef>
                <a:spcPts val="0"/>
              </a:spcBef>
              <a:spcAft>
                <a:spcPts val="0"/>
              </a:spcAft>
              <a:buSzPts val="3600"/>
              <a:buNone/>
            </a:lvl7pPr>
            <a:lvl8pPr lvl="7" rtl="0">
              <a:spcBef>
                <a:spcPts val="0"/>
              </a:spcBef>
              <a:spcAft>
                <a:spcPts val="0"/>
              </a:spcAft>
              <a:buSzPts val="3600"/>
              <a:buNone/>
            </a:lvl8pPr>
            <a:lvl9pPr lvl="8" rtl="0">
              <a:spcBef>
                <a:spcPts val="0"/>
              </a:spcBef>
              <a:spcAft>
                <a:spcPts val="0"/>
              </a:spcAft>
              <a:buSzPts val="3600"/>
              <a:buNone/>
            </a:lvl9pPr>
          </a:lstStyle>
          <a:p>
            <a:endParaRPr/>
          </a:p>
        </p:txBody>
      </p:sp>
      <p:sp>
        <p:nvSpPr>
          <p:cNvPr id="1048725" name="Google Shape;90;p8"/>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048726" name="Google Shape;91;p8"/>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048727" name="Google Shape;92;p8"/>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048728" name="Google Shape;93;p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a:t>
            </a:fld>
            <a:endParaRPr lang="en"/>
          </a:p>
        </p:txBody>
      </p:sp>
      <p:sp>
        <p:nvSpPr>
          <p:cNvPr id="1048729" name="Google Shape;94;p8"/>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0" name="Google Shape;95;p8"/>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78" name="Google Shape;97;p9"/>
          <p:cNvGrpSpPr/>
          <p:nvPr/>
        </p:nvGrpSpPr>
        <p:grpSpPr>
          <a:xfrm>
            <a:off x="-442731" y="337284"/>
            <a:ext cx="2324700" cy="2324700"/>
            <a:chOff x="-474900" y="321200"/>
            <a:chExt cx="2324700" cy="2324700"/>
          </a:xfrm>
        </p:grpSpPr>
        <p:sp>
          <p:nvSpPr>
            <p:cNvPr id="1048731" name="Google Shape;98;p9"/>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2" name="Google Shape;99;p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3" name="Google Shape;100;p9"/>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4" name="Google Shape;101;p9"/>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35" name="Google Shape;102;p9"/>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6" name="Google Shape;103;p9"/>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lvl1pPr>
            <a:lvl2pPr lvl="1">
              <a:spcBef>
                <a:spcPts val="0"/>
              </a:spcBef>
              <a:spcAft>
                <a:spcPts val="0"/>
              </a:spcAft>
              <a:buSzPts val="3600"/>
              <a:buNone/>
            </a:lvl2pPr>
            <a:lvl3pPr lvl="2">
              <a:spcBef>
                <a:spcPts val="0"/>
              </a:spcBef>
              <a:spcAft>
                <a:spcPts val="0"/>
              </a:spcAft>
              <a:buSzPts val="3600"/>
              <a:buNone/>
            </a:lvl3pPr>
            <a:lvl4pPr lvl="3">
              <a:spcBef>
                <a:spcPts val="0"/>
              </a:spcBef>
              <a:spcAft>
                <a:spcPts val="0"/>
              </a:spcAft>
              <a:buSzPts val="3600"/>
              <a:buNone/>
            </a:lvl4pPr>
            <a:lvl5pPr lvl="4">
              <a:spcBef>
                <a:spcPts val="0"/>
              </a:spcBef>
              <a:spcAft>
                <a:spcPts val="0"/>
              </a:spcAft>
              <a:buSzPts val="3600"/>
              <a:buNone/>
            </a:lvl5pPr>
            <a:lvl6pPr lvl="5">
              <a:spcBef>
                <a:spcPts val="0"/>
              </a:spcBef>
              <a:spcAft>
                <a:spcPts val="0"/>
              </a:spcAft>
              <a:buSzPts val="3600"/>
              <a:buNone/>
            </a:lvl6pPr>
            <a:lvl7pPr lvl="6">
              <a:spcBef>
                <a:spcPts val="0"/>
              </a:spcBef>
              <a:spcAft>
                <a:spcPts val="0"/>
              </a:spcAft>
              <a:buSzPts val="3600"/>
              <a:buNone/>
            </a:lvl7pPr>
            <a:lvl8pPr lvl="7">
              <a:spcBef>
                <a:spcPts val="0"/>
              </a:spcBef>
              <a:spcAft>
                <a:spcPts val="0"/>
              </a:spcAft>
              <a:buSzPts val="3600"/>
              <a:buNone/>
            </a:lvl8pPr>
            <a:lvl9pPr lvl="8">
              <a:spcBef>
                <a:spcPts val="0"/>
              </a:spcBef>
              <a:spcAft>
                <a:spcPts val="0"/>
              </a:spcAft>
              <a:buSzPts val="3600"/>
              <a:buNone/>
            </a:lvl9pPr>
          </a:lstStyle>
          <a:p>
            <a:endParaRPr/>
          </a:p>
        </p:txBody>
      </p:sp>
      <p:sp>
        <p:nvSpPr>
          <p:cNvPr id="1048737" name="Google Shape;104;p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a:t>
            </a:fld>
            <a:endParaRPr lang="e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grpSp>
        <p:nvGrpSpPr>
          <p:cNvPr id="71" name="Google Shape;106;p10"/>
          <p:cNvGrpSpPr/>
          <p:nvPr/>
        </p:nvGrpSpPr>
        <p:grpSpPr>
          <a:xfrm>
            <a:off x="308378" y="3811995"/>
            <a:ext cx="1844185" cy="1844185"/>
            <a:chOff x="-474900" y="321200"/>
            <a:chExt cx="2324700" cy="2324700"/>
          </a:xfrm>
        </p:grpSpPr>
        <p:sp>
          <p:nvSpPr>
            <p:cNvPr id="1048696" name="Google Shape;107;p10"/>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7" name="Google Shape;108;p10"/>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8" name="Google Shape;109;p10"/>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9" name="Google Shape;110;p10"/>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00" name="Google Shape;111;p10"/>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1" name="Google Shape;112;p10"/>
          <p:cNvSpPr txBox="1">
            <a:spLocks noGrp="1"/>
          </p:cNvSpPr>
          <p:nvPr>
            <p:ph type="body" idx="1"/>
          </p:nvPr>
        </p:nvSpPr>
        <p:spPr>
          <a:xfrm>
            <a:off x="1069625" y="4406300"/>
            <a:ext cx="4608000" cy="519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SzPts val="1400"/>
              <a:buNone/>
              <a:defRPr sz="1400"/>
            </a:lvl1pPr>
          </a:lstStyle>
          <a:p>
            <a:endParaRPr/>
          </a:p>
        </p:txBody>
      </p:sp>
      <p:sp>
        <p:nvSpPr>
          <p:cNvPr id="1048702" name="Google Shape;113;p1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a:t>
            </a:fld>
            <a:endParaRPr lang="e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lang="en"/>
          </a:p>
        </p:txBody>
      </p:sp>
      <p:sp>
        <p:nvSpPr>
          <p:cNvPr id="1048577" name="Google Shape;7;p1"/>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1048578" name="Google Shape;8;p1"/>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1127-3EA6-4F37-4BDD-4FBF51CB1722}"/>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4515359A-A9D9-149E-6DEF-F04D03EA3D98}"/>
              </a:ext>
            </a:extLst>
          </p:cNvPr>
          <p:cNvPicPr>
            <a:picLocks noChangeAspect="1"/>
          </p:cNvPicPr>
          <p:nvPr/>
        </p:nvPicPr>
        <p:blipFill>
          <a:blip r:embed="rId2"/>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800B98D9-2E3B-422C-1A31-9B842BAB03E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2949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B6F7-FEF5-F906-CDE1-7B22969A180A}"/>
              </a:ext>
            </a:extLst>
          </p:cNvPr>
          <p:cNvSpPr>
            <a:spLocks noGrp="1"/>
          </p:cNvSpPr>
          <p:nvPr>
            <p:ph type="ctrTitle"/>
          </p:nvPr>
        </p:nvSpPr>
        <p:spPr>
          <a:xfrm>
            <a:off x="2211600" y="1491630"/>
            <a:ext cx="5672768" cy="1660020"/>
          </a:xfrm>
        </p:spPr>
        <p:txBody>
          <a:bodyPr/>
          <a:lstStyle/>
          <a:p>
            <a:r>
              <a:rPr lang="en-US" dirty="0"/>
              <a:t>Development and planning permit</a:t>
            </a:r>
          </a:p>
        </p:txBody>
      </p:sp>
      <p:pic>
        <p:nvPicPr>
          <p:cNvPr id="3" name="Picture 2">
            <a:extLst>
              <a:ext uri="{FF2B5EF4-FFF2-40B4-BE49-F238E27FC236}">
                <a16:creationId xmlns:a16="http://schemas.microsoft.com/office/drawing/2014/main" id="{4056BCF8-1D93-0EC0-4010-1B0C780ECE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504" y="843558"/>
            <a:ext cx="937260" cy="100811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750" fill="hold"/>
                                        <p:tgtEl>
                                          <p:spTgt spid="3"/>
                                        </p:tgtEl>
                                        <p:attrNameLst>
                                          <p:attrName>ppt_x</p:attrName>
                                        </p:attrNameLst>
                                      </p:cBhvr>
                                      <p:tavLst>
                                        <p:tav tm="0">
                                          <p:val>
                                            <p:strVal val="#ppt_x"/>
                                          </p:val>
                                        </p:tav>
                                        <p:tav tm="100000">
                                          <p:val>
                                            <p:strVal val="#ppt_x"/>
                                          </p:val>
                                        </p:tav>
                                      </p:tavLst>
                                    </p:anim>
                                    <p:anim calcmode="lin" valueType="num">
                                      <p:cBhvr additive="base">
                                        <p:cTn id="13"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ext Placeholder 1048634"/>
          <p:cNvSpPr>
            <a:spLocks noGrp="1"/>
          </p:cNvSpPr>
          <p:nvPr>
            <p:ph type="body" idx="1"/>
          </p:nvPr>
        </p:nvSpPr>
        <p:spPr>
          <a:xfrm>
            <a:off x="1259632" y="1491630"/>
            <a:ext cx="7296243" cy="3520420"/>
          </a:xfrm>
        </p:spPr>
        <p:txBody>
          <a:bodyPr/>
          <a:lstStyle/>
          <a:p>
            <a:r>
              <a:rPr lang="en-US" dirty="0"/>
              <a:t>To acquire a Development Permit or Planning Permit from a District Assembly in Ghana, you’re basically getting legal permission to build, renovate, or use land. It’s mandatory under the Land Use and Spatial Planning Act, 2016 (Act 925) and Local Governance Act, 2016 (Act 936). </a:t>
            </a:r>
            <a:endParaRPr lang="en-GB" dirty="0"/>
          </a:p>
        </p:txBody>
      </p:sp>
      <p:sp>
        <p:nvSpPr>
          <p:cNvPr id="1048636" name="Slide Number Placeholder 1048635"/>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11</a:t>
            </a:fld>
            <a:endParaRPr lang="en"/>
          </a:p>
        </p:txBody>
      </p:sp>
      <p:pic>
        <p:nvPicPr>
          <p:cNvPr id="2" name="Picture 1">
            <a:extLst>
              <a:ext uri="{FF2B5EF4-FFF2-40B4-BE49-F238E27FC236}">
                <a16:creationId xmlns:a16="http://schemas.microsoft.com/office/drawing/2014/main" id="{FBAA68E5-DAB5-AB61-3B5A-58196F1046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
        <p:nvSpPr>
          <p:cNvPr id="3" name="TextBox 2">
            <a:extLst>
              <a:ext uri="{FF2B5EF4-FFF2-40B4-BE49-F238E27FC236}">
                <a16:creationId xmlns:a16="http://schemas.microsoft.com/office/drawing/2014/main" id="{35C99C01-5CF0-D788-8EDD-E7429871100F}"/>
              </a:ext>
            </a:extLst>
          </p:cNvPr>
          <p:cNvSpPr txBox="1"/>
          <p:nvPr/>
        </p:nvSpPr>
        <p:spPr>
          <a:xfrm>
            <a:off x="1763688" y="411510"/>
            <a:ext cx="6624736" cy="1015663"/>
          </a:xfrm>
          <a:prstGeom prst="rect">
            <a:avLst/>
          </a:prstGeom>
          <a:noFill/>
        </p:spPr>
        <p:txBody>
          <a:bodyPr wrap="square">
            <a:spAutoFit/>
          </a:bodyPr>
          <a:lstStyle/>
          <a:p>
            <a:endParaRPr lang="en-GB" sz="2000" b="1" dirty="0"/>
          </a:p>
          <a:p>
            <a:r>
              <a:rPr lang="en-US" sz="2000" b="1" dirty="0"/>
              <a:t>How To acquire a Development Permit or Planning Permit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17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grpId="0" nodeType="clickEffect">
                                  <p:stCondLst>
                                    <p:cond delay="0"/>
                                  </p:stCondLst>
                                  <p:childTnLst>
                                    <p:animClr clrSpc="rgb" dir="cw">
                                      <p:cBhvr override="childStyle">
                                        <p:cTn id="17" dur="250" autoRev="1" fill="remove"/>
                                        <p:tgtEl>
                                          <p:spTgt spid="1048635">
                                            <p:txEl>
                                              <p:pRg st="0" end="0"/>
                                            </p:txEl>
                                          </p:spTgt>
                                        </p:tgtEl>
                                        <p:attrNameLst>
                                          <p:attrName>style.color</p:attrName>
                                        </p:attrNameLst>
                                      </p:cBhvr>
                                      <p:to>
                                        <a:schemeClr val="bg1"/>
                                      </p:to>
                                    </p:animClr>
                                    <p:animClr clrSpc="rgb" dir="cw">
                                      <p:cBhvr>
                                        <p:cTn id="18" dur="250" autoRev="1" fill="remove"/>
                                        <p:tgtEl>
                                          <p:spTgt spid="1048635">
                                            <p:txEl>
                                              <p:pRg st="0" end="0"/>
                                            </p:txEl>
                                          </p:spTgt>
                                        </p:tgtEl>
                                        <p:attrNameLst>
                                          <p:attrName>fillcolor</p:attrName>
                                        </p:attrNameLst>
                                      </p:cBhvr>
                                      <p:to>
                                        <a:schemeClr val="bg1"/>
                                      </p:to>
                                    </p:animClr>
                                    <p:set>
                                      <p:cBhvr>
                                        <p:cTn id="19" dur="250" autoRev="1" fill="remove"/>
                                        <p:tgtEl>
                                          <p:spTgt spid="1048635">
                                            <p:txEl>
                                              <p:pRg st="0" end="0"/>
                                            </p:txEl>
                                          </p:spTgt>
                                        </p:tgtEl>
                                        <p:attrNameLst>
                                          <p:attrName>fill.type</p:attrName>
                                        </p:attrNameLst>
                                      </p:cBhvr>
                                      <p:to>
                                        <p:strVal val="solid"/>
                                      </p:to>
                                    </p:set>
                                    <p:set>
                                      <p:cBhvr>
                                        <p:cTn id="20" dur="250" autoRev="1" fill="remove"/>
                                        <p:tgtEl>
                                          <p:spTgt spid="104863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ext Placeholder 1048636"/>
          <p:cNvSpPr>
            <a:spLocks noGrp="1"/>
          </p:cNvSpPr>
          <p:nvPr>
            <p:ph type="body" idx="1"/>
          </p:nvPr>
        </p:nvSpPr>
        <p:spPr>
          <a:xfrm>
            <a:off x="1763688" y="1406252"/>
            <a:ext cx="6213807" cy="3170197"/>
          </a:xfrm>
        </p:spPr>
        <p:txBody>
          <a:bodyPr/>
          <a:lstStyle/>
          <a:p>
            <a:r>
              <a:rPr lang="en-US" dirty="0"/>
              <a:t>Know Which Permit You Need</a:t>
            </a:r>
          </a:p>
        </p:txBody>
      </p:sp>
      <p:sp>
        <p:nvSpPr>
          <p:cNvPr id="1048638" name="Slide Number Placeholder 1048637"/>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12</a:t>
            </a:fld>
            <a:endParaRPr lang="en"/>
          </a:p>
        </p:txBody>
      </p:sp>
      <p:pic>
        <p:nvPicPr>
          <p:cNvPr id="4" name="Picture 3">
            <a:extLst>
              <a:ext uri="{FF2B5EF4-FFF2-40B4-BE49-F238E27FC236}">
                <a16:creationId xmlns:a16="http://schemas.microsoft.com/office/drawing/2014/main" id="{5862B7F9-75F7-3537-F9C4-D0F37276BA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
        <p:nvSpPr>
          <p:cNvPr id="6" name="TextBox 5">
            <a:extLst>
              <a:ext uri="{FF2B5EF4-FFF2-40B4-BE49-F238E27FC236}">
                <a16:creationId xmlns:a16="http://schemas.microsoft.com/office/drawing/2014/main" id="{A8E61C44-0727-7F25-138A-D139B57B7F4C}"/>
              </a:ext>
            </a:extLst>
          </p:cNvPr>
          <p:cNvSpPr txBox="1"/>
          <p:nvPr/>
        </p:nvSpPr>
        <p:spPr>
          <a:xfrm>
            <a:off x="2123728" y="698367"/>
            <a:ext cx="5760640" cy="707886"/>
          </a:xfrm>
          <a:prstGeom prst="rect">
            <a:avLst/>
          </a:prstGeom>
          <a:noFill/>
        </p:spPr>
        <p:txBody>
          <a:bodyPr wrap="square">
            <a:spAutoFit/>
          </a:bodyPr>
          <a:lstStyle/>
          <a:p>
            <a:r>
              <a:rPr lang="en-US" sz="2000" b="1" dirty="0"/>
              <a:t>How To acquire a Development Permit or Planning Permit</a:t>
            </a:r>
          </a:p>
        </p:txBody>
      </p:sp>
      <p:graphicFrame>
        <p:nvGraphicFramePr>
          <p:cNvPr id="7" name="Table 6">
            <a:extLst>
              <a:ext uri="{FF2B5EF4-FFF2-40B4-BE49-F238E27FC236}">
                <a16:creationId xmlns:a16="http://schemas.microsoft.com/office/drawing/2014/main" id="{DA700BEF-9716-85F8-CCA1-96308459106A}"/>
              </a:ext>
            </a:extLst>
          </p:cNvPr>
          <p:cNvGraphicFramePr>
            <a:graphicFrameLocks noGrp="1"/>
          </p:cNvGraphicFramePr>
          <p:nvPr>
            <p:extLst>
              <p:ext uri="{D42A27DB-BD31-4B8C-83A1-F6EECF244321}">
                <p14:modId xmlns:p14="http://schemas.microsoft.com/office/powerpoint/2010/main" val="733168470"/>
              </p:ext>
            </p:extLst>
          </p:nvPr>
        </p:nvGraphicFramePr>
        <p:xfrm>
          <a:off x="1763688" y="1814876"/>
          <a:ext cx="5989770" cy="2843617"/>
        </p:xfrm>
        <a:graphic>
          <a:graphicData uri="http://schemas.openxmlformats.org/drawingml/2006/table">
            <a:tbl>
              <a:tblPr firstRow="1" bandRow="1">
                <a:tableStyleId>{5C22544A-7EE6-4342-B048-85BDC9FD1C3A}</a:tableStyleId>
              </a:tblPr>
              <a:tblGrid>
                <a:gridCol w="2994885">
                  <a:extLst>
                    <a:ext uri="{9D8B030D-6E8A-4147-A177-3AD203B41FA5}">
                      <a16:colId xmlns:a16="http://schemas.microsoft.com/office/drawing/2014/main" val="525022043"/>
                    </a:ext>
                  </a:extLst>
                </a:gridCol>
                <a:gridCol w="2994885">
                  <a:extLst>
                    <a:ext uri="{9D8B030D-6E8A-4147-A177-3AD203B41FA5}">
                      <a16:colId xmlns:a16="http://schemas.microsoft.com/office/drawing/2014/main" val="3501782001"/>
                    </a:ext>
                  </a:extLst>
                </a:gridCol>
              </a:tblGrid>
              <a:tr h="417493">
                <a:tc>
                  <a:txBody>
                    <a:bodyPr/>
                    <a:lstStyle/>
                    <a:p>
                      <a:r>
                        <a:rPr lang="en-US" dirty="0"/>
                        <a:t>Permit Type</a:t>
                      </a:r>
                    </a:p>
                  </a:txBody>
                  <a:tcPr/>
                </a:tc>
                <a:tc>
                  <a:txBody>
                    <a:bodyPr/>
                    <a:lstStyle/>
                    <a:p>
                      <a:r>
                        <a:rPr lang="en-US" dirty="0"/>
                        <a:t>When You Need It</a:t>
                      </a:r>
                    </a:p>
                  </a:txBody>
                  <a:tcPr/>
                </a:tc>
                <a:extLst>
                  <a:ext uri="{0D108BD9-81ED-4DB2-BD59-A6C34878D82A}">
                    <a16:rowId xmlns:a16="http://schemas.microsoft.com/office/drawing/2014/main" val="2822496298"/>
                  </a:ext>
                </a:extLst>
              </a:tr>
              <a:tr h="1063751">
                <a:tc>
                  <a:txBody>
                    <a:bodyPr/>
                    <a:lstStyle/>
                    <a:p>
                      <a:r>
                        <a:rPr lang="en-US" dirty="0"/>
                        <a:t>Development Permit</a:t>
                      </a:r>
                    </a:p>
                  </a:txBody>
                  <a:tcPr/>
                </a:tc>
                <a:tc>
                  <a:txBody>
                    <a:bodyPr/>
                    <a:lstStyle/>
                    <a:p>
                      <a:r>
                        <a:rPr lang="en-US" dirty="0"/>
                        <a:t>Permanent buildings, structural alterations, civil works, renovations with structural changes</a:t>
                      </a:r>
                    </a:p>
                  </a:txBody>
                  <a:tcPr/>
                </a:tc>
                <a:extLst>
                  <a:ext uri="{0D108BD9-81ED-4DB2-BD59-A6C34878D82A}">
                    <a16:rowId xmlns:a16="http://schemas.microsoft.com/office/drawing/2014/main" val="4043076046"/>
                  </a:ext>
                </a:extLst>
              </a:tr>
              <a:tr h="417493">
                <a:tc>
                  <a:txBody>
                    <a:bodyPr/>
                    <a:lstStyle/>
                    <a:p>
                      <a:r>
                        <a:rPr lang="en-US" dirty="0"/>
                        <a:t>Planning Permit</a:t>
                      </a:r>
                    </a:p>
                  </a:txBody>
                  <a:tcPr/>
                </a:tc>
                <a:tc>
                  <a:txBody>
                    <a:bodyPr/>
                    <a:lstStyle/>
                    <a:p>
                      <a:r>
                        <a:rPr lang="en-US" dirty="0"/>
                        <a:t>change of use, subdivision</a:t>
                      </a:r>
                    </a:p>
                  </a:txBody>
                  <a:tcPr/>
                </a:tc>
                <a:extLst>
                  <a:ext uri="{0D108BD9-81ED-4DB2-BD59-A6C34878D82A}">
                    <a16:rowId xmlns:a16="http://schemas.microsoft.com/office/drawing/2014/main" val="2720877629"/>
                  </a:ext>
                </a:extLst>
              </a:tr>
              <a:tr h="41749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Temporary structures , demolition, hoarding, fencing</a:t>
                      </a:r>
                      <a:endParaRPr lang="en-GB"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Permanent buildings, structural alterations, civil works, renovations with structural changes</a:t>
                      </a:r>
                    </a:p>
                    <a:p>
                      <a:endParaRPr lang="en-US" dirty="0"/>
                    </a:p>
                  </a:txBody>
                  <a:tcPr/>
                </a:tc>
                <a:extLst>
                  <a:ext uri="{0D108BD9-81ED-4DB2-BD59-A6C34878D82A}">
                    <a16:rowId xmlns:a16="http://schemas.microsoft.com/office/drawing/2014/main" val="660484829"/>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2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48637">
                                            <p:txEl>
                                              <p:pRg st="0" end="0"/>
                                            </p:txEl>
                                          </p:spTgt>
                                        </p:tgtEl>
                                        <p:attrNameLst>
                                          <p:attrName>style.visibility</p:attrName>
                                        </p:attrNameLst>
                                      </p:cBhvr>
                                      <p:to>
                                        <p:strVal val="visible"/>
                                      </p:to>
                                    </p:set>
                                    <p:animEffect transition="in" filter="circle(in)">
                                      <p:cBhvr>
                                        <p:cTn id="18" dur="2000"/>
                                        <p:tgtEl>
                                          <p:spTgt spid="104863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20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750" fill="hold"/>
                                        <p:tgtEl>
                                          <p:spTgt spid="7"/>
                                        </p:tgtEl>
                                        <p:attrNameLst>
                                          <p:attrName>ppt_x</p:attrName>
                                        </p:attrNameLst>
                                      </p:cBhvr>
                                      <p:tavLst>
                                        <p:tav tm="0">
                                          <p:val>
                                            <p:strVal val="#ppt_x"/>
                                          </p:val>
                                        </p:tav>
                                        <p:tav tm="100000">
                                          <p:val>
                                            <p:strVal val="#ppt_x"/>
                                          </p:val>
                                        </p:tav>
                                      </p:tavLst>
                                    </p:anim>
                                    <p:anim calcmode="lin" valueType="num">
                                      <p:cBhvr additive="base">
                                        <p:cTn id="24" dur="1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048639"/>
          <p:cNvSpPr>
            <a:spLocks noGrp="1"/>
          </p:cNvSpPr>
          <p:nvPr>
            <p:ph type="title"/>
          </p:nvPr>
        </p:nvSpPr>
        <p:spPr>
          <a:xfrm>
            <a:off x="2195736" y="483518"/>
            <a:ext cx="6771475" cy="1216086"/>
          </a:xfrm>
        </p:spPr>
        <p:txBody>
          <a:bodyPr/>
          <a:lstStyle/>
          <a:p>
            <a:r>
              <a:rPr lang="en-US" sz="2000" dirty="0"/>
              <a:t>How To acquire a Development Permit or Planning Permit</a:t>
            </a:r>
          </a:p>
        </p:txBody>
      </p:sp>
      <p:sp>
        <p:nvSpPr>
          <p:cNvPr id="1048641" name="Text Placeholder 1048640"/>
          <p:cNvSpPr>
            <a:spLocks noGrp="1"/>
          </p:cNvSpPr>
          <p:nvPr>
            <p:ph type="body" idx="1"/>
          </p:nvPr>
        </p:nvSpPr>
        <p:spPr>
          <a:xfrm>
            <a:off x="1712146" y="1563638"/>
            <a:ext cx="7060022" cy="3448412"/>
          </a:xfrm>
        </p:spPr>
        <p:txBody>
          <a:bodyPr/>
          <a:lstStyle/>
          <a:p>
            <a:r>
              <a:rPr lang="en-US" dirty="0"/>
              <a:t>2. Requirements / Checklist for Development Permit Submit to the Physical Planning Department basic Documents</a:t>
            </a:r>
          </a:p>
          <a:p>
            <a:r>
              <a:rPr lang="en-US" dirty="0"/>
              <a:t>Building Permit Application Form / Jacket –</a:t>
            </a:r>
          </a:p>
          <a:p>
            <a:r>
              <a:rPr lang="en-US" dirty="0"/>
              <a:t>Proof of land ownership: Site plan, Indenture/Deed, or Land Title Certificate Land clearance/Title search report from Lands Commission or Land Title Registry </a:t>
            </a:r>
          </a:p>
          <a:p>
            <a:r>
              <a:rPr lang="en-US" dirty="0"/>
              <a:t>4 copies of Architectural Drawings signed by a certified Architect</a:t>
            </a:r>
          </a:p>
          <a:p>
            <a:r>
              <a:rPr lang="en-US" dirty="0"/>
              <a:t>4 copies of Structural Drawings signed by an Engineer Structural Calculation Report  </a:t>
            </a:r>
          </a:p>
          <a:p>
            <a:r>
              <a:rPr lang="en-US" dirty="0"/>
              <a:t>4 copies Site Plan – 3 copies </a:t>
            </a:r>
          </a:p>
        </p:txBody>
      </p:sp>
      <p:sp>
        <p:nvSpPr>
          <p:cNvPr id="1048642" name="Slide Number Placeholder 1048641"/>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13</a:t>
            </a:fld>
            <a:endParaRPr lang="en"/>
          </a:p>
        </p:txBody>
      </p:sp>
      <p:pic>
        <p:nvPicPr>
          <p:cNvPr id="2" name="Picture 1">
            <a:extLst>
              <a:ext uri="{FF2B5EF4-FFF2-40B4-BE49-F238E27FC236}">
                <a16:creationId xmlns:a16="http://schemas.microsoft.com/office/drawing/2014/main" id="{CCC2A69D-041A-CC3E-5DB7-97DF1916C9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48640"/>
                                        </p:tgtEl>
                                        <p:attrNameLst>
                                          <p:attrName>style.visibility</p:attrName>
                                        </p:attrNameLst>
                                      </p:cBhvr>
                                      <p:to>
                                        <p:strVal val="visible"/>
                                      </p:to>
                                    </p:set>
                                    <p:animEffect transition="in" filter="wheel(1)">
                                      <p:cBhvr>
                                        <p:cTn id="13" dur="2000"/>
                                        <p:tgtEl>
                                          <p:spTgt spid="10486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2500"/>
                                  </p:stCondLst>
                                  <p:childTnLst>
                                    <p:set>
                                      <p:cBhvr>
                                        <p:cTn id="17" dur="1" fill="hold">
                                          <p:stCondLst>
                                            <p:cond delay="3249"/>
                                          </p:stCondLst>
                                        </p:cTn>
                                        <p:tgtEl>
                                          <p:spTgt spid="1048641">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2500"/>
                                  </p:stCondLst>
                                  <p:childTnLst>
                                    <p:set>
                                      <p:cBhvr>
                                        <p:cTn id="21" dur="1" fill="hold">
                                          <p:stCondLst>
                                            <p:cond delay="3249"/>
                                          </p:stCondLst>
                                        </p:cTn>
                                        <p:tgtEl>
                                          <p:spTgt spid="1048641">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2500"/>
                                  </p:stCondLst>
                                  <p:childTnLst>
                                    <p:set>
                                      <p:cBhvr>
                                        <p:cTn id="25" dur="1" fill="hold">
                                          <p:stCondLst>
                                            <p:cond delay="3249"/>
                                          </p:stCondLst>
                                        </p:cTn>
                                        <p:tgtEl>
                                          <p:spTgt spid="1048641">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2500"/>
                                  </p:stCondLst>
                                  <p:childTnLst>
                                    <p:set>
                                      <p:cBhvr>
                                        <p:cTn id="29" dur="1" fill="hold">
                                          <p:stCondLst>
                                            <p:cond delay="3249"/>
                                          </p:stCondLst>
                                        </p:cTn>
                                        <p:tgtEl>
                                          <p:spTgt spid="1048641">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2500"/>
                                  </p:stCondLst>
                                  <p:childTnLst>
                                    <p:set>
                                      <p:cBhvr>
                                        <p:cTn id="33" dur="1" fill="hold">
                                          <p:stCondLst>
                                            <p:cond delay="3249"/>
                                          </p:stCondLst>
                                        </p:cTn>
                                        <p:tgtEl>
                                          <p:spTgt spid="1048641">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2500"/>
                                  </p:stCondLst>
                                  <p:childTnLst>
                                    <p:set>
                                      <p:cBhvr>
                                        <p:cTn id="37" dur="1" fill="hold">
                                          <p:stCondLst>
                                            <p:cond delay="3249"/>
                                          </p:stCondLst>
                                        </p:cTn>
                                        <p:tgtEl>
                                          <p:spTgt spid="10486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p:bldP spid="104864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ext Placeholder 1048642"/>
          <p:cNvSpPr>
            <a:spLocks noGrp="1"/>
          </p:cNvSpPr>
          <p:nvPr>
            <p:ph type="body" idx="1"/>
          </p:nvPr>
        </p:nvSpPr>
        <p:spPr>
          <a:xfrm>
            <a:off x="1513090" y="1463900"/>
            <a:ext cx="7163365" cy="3548150"/>
          </a:xfrm>
        </p:spPr>
        <p:txBody>
          <a:bodyPr/>
          <a:lstStyle/>
          <a:p>
            <a:r>
              <a:rPr lang="en-US" dirty="0"/>
              <a:t>Conditional Add-ons: </a:t>
            </a:r>
          </a:p>
          <a:p>
            <a:r>
              <a:rPr lang="en-US" dirty="0"/>
              <a:t> Soil Test/Geotechnical Report – for 3-storey and above</a:t>
            </a:r>
          </a:p>
          <a:p>
            <a:r>
              <a:rPr lang="en-US" dirty="0"/>
              <a:t> Fire Report + drawings from Ghana National Fire Service – for 2-storey shops/offices and above, or commercial/industrial</a:t>
            </a:r>
          </a:p>
          <a:p>
            <a:r>
              <a:rPr lang="en-US" dirty="0"/>
              <a:t>EPA Permit – for commercial, industrial, petrol stations, warehouses</a:t>
            </a:r>
          </a:p>
          <a:p>
            <a:r>
              <a:rPr lang="en-US" dirty="0"/>
              <a:t>Structural Integrity Report – if construction already started</a:t>
            </a:r>
          </a:p>
          <a:p>
            <a:r>
              <a:rPr lang="en-US" dirty="0"/>
              <a:t>Traffic Impact Assessment – if requested</a:t>
            </a:r>
          </a:p>
          <a:p>
            <a:r>
              <a:rPr lang="en-US" dirty="0"/>
              <a:t> Business Registration Certificate + Operating Permit – for organizations</a:t>
            </a:r>
          </a:p>
          <a:p>
            <a:r>
              <a:rPr lang="en-US" dirty="0"/>
              <a:t> Up-to-date Property Rate – for existing buildings</a:t>
            </a:r>
          </a:p>
          <a:p>
            <a:endParaRPr lang="en-US" dirty="0"/>
          </a:p>
        </p:txBody>
      </p:sp>
      <p:sp>
        <p:nvSpPr>
          <p:cNvPr id="1048644" name="Slide Number Placeholder 1048643"/>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14</a:t>
            </a:fld>
            <a:endParaRPr lang="en"/>
          </a:p>
        </p:txBody>
      </p:sp>
      <p:pic>
        <p:nvPicPr>
          <p:cNvPr id="2" name="Picture 1">
            <a:extLst>
              <a:ext uri="{FF2B5EF4-FFF2-40B4-BE49-F238E27FC236}">
                <a16:creationId xmlns:a16="http://schemas.microsoft.com/office/drawing/2014/main" id="{8AF7C065-DE67-6866-BA21-0946BC6761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
        <p:nvSpPr>
          <p:cNvPr id="3" name="Title 1048639">
            <a:extLst>
              <a:ext uri="{FF2B5EF4-FFF2-40B4-BE49-F238E27FC236}">
                <a16:creationId xmlns:a16="http://schemas.microsoft.com/office/drawing/2014/main" id="{3C0AD51A-39D9-EEAF-53CD-70E9E397D446}"/>
              </a:ext>
            </a:extLst>
          </p:cNvPr>
          <p:cNvSpPr>
            <a:spLocks noGrp="1"/>
          </p:cNvSpPr>
          <p:nvPr>
            <p:ph type="title"/>
          </p:nvPr>
        </p:nvSpPr>
        <p:spPr>
          <a:xfrm>
            <a:off x="1784401" y="229219"/>
            <a:ext cx="6388000" cy="1216086"/>
          </a:xfrm>
        </p:spPr>
        <p:txBody>
          <a:bodyPr/>
          <a:lstStyle/>
          <a:p>
            <a:r>
              <a:rPr lang="en-US" sz="2000" dirty="0"/>
              <a:t>How To acquire a Development Permit or Planning Permit</a:t>
            </a:r>
            <a:endParaRPr lang="en-GB"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ppt_x"/>
                                          </p:val>
                                        </p:tav>
                                        <p:tav tm="100000">
                                          <p:val>
                                            <p:strVal val="#ppt_x"/>
                                          </p:val>
                                        </p:tav>
                                      </p:tavLst>
                                    </p:anim>
                                    <p:anim calcmode="lin" valueType="num">
                                      <p:cBhvr additive="base">
                                        <p:cTn id="1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250"/>
                                  </p:stCondLst>
                                  <p:childTnLst>
                                    <p:set>
                                      <p:cBhvr>
                                        <p:cTn id="18" dur="1" fill="hold">
                                          <p:stCondLst>
                                            <p:cond delay="0"/>
                                          </p:stCondLst>
                                        </p:cTn>
                                        <p:tgtEl>
                                          <p:spTgt spid="1048643">
                                            <p:txEl>
                                              <p:pRg st="0" end="0"/>
                                            </p:txEl>
                                          </p:spTgt>
                                        </p:tgtEl>
                                        <p:attrNameLst>
                                          <p:attrName>style.visibility</p:attrName>
                                        </p:attrNameLst>
                                      </p:cBhvr>
                                      <p:to>
                                        <p:strVal val="visible"/>
                                      </p:to>
                                    </p:set>
                                    <p:anim calcmode="lin" valueType="num">
                                      <p:cBhvr additive="base">
                                        <p:cTn id="19" dur="2250" fill="hold"/>
                                        <p:tgtEl>
                                          <p:spTgt spid="1048643">
                                            <p:txEl>
                                              <p:pRg st="0" end="0"/>
                                            </p:txEl>
                                          </p:spTgt>
                                        </p:tgtEl>
                                        <p:attrNameLst>
                                          <p:attrName>ppt_x</p:attrName>
                                        </p:attrNameLst>
                                      </p:cBhvr>
                                      <p:tavLst>
                                        <p:tav tm="0">
                                          <p:val>
                                            <p:strVal val="#ppt_x"/>
                                          </p:val>
                                        </p:tav>
                                        <p:tav tm="100000">
                                          <p:val>
                                            <p:strVal val="#ppt_x"/>
                                          </p:val>
                                        </p:tav>
                                      </p:tavLst>
                                    </p:anim>
                                    <p:anim calcmode="lin" valueType="num">
                                      <p:cBhvr additive="base">
                                        <p:cTn id="20" dur="2250" fill="hold"/>
                                        <p:tgtEl>
                                          <p:spTgt spid="1048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1250"/>
                                  </p:stCondLst>
                                  <p:childTnLst>
                                    <p:set>
                                      <p:cBhvr>
                                        <p:cTn id="24" dur="1" fill="hold">
                                          <p:stCondLst>
                                            <p:cond delay="0"/>
                                          </p:stCondLst>
                                        </p:cTn>
                                        <p:tgtEl>
                                          <p:spTgt spid="1048643">
                                            <p:txEl>
                                              <p:pRg st="1" end="1"/>
                                            </p:txEl>
                                          </p:spTgt>
                                        </p:tgtEl>
                                        <p:attrNameLst>
                                          <p:attrName>style.visibility</p:attrName>
                                        </p:attrNameLst>
                                      </p:cBhvr>
                                      <p:to>
                                        <p:strVal val="visible"/>
                                      </p:to>
                                    </p:set>
                                    <p:anim calcmode="lin" valueType="num">
                                      <p:cBhvr additive="base">
                                        <p:cTn id="25" dur="2250" fill="hold"/>
                                        <p:tgtEl>
                                          <p:spTgt spid="1048643">
                                            <p:txEl>
                                              <p:pRg st="1" end="1"/>
                                            </p:txEl>
                                          </p:spTgt>
                                        </p:tgtEl>
                                        <p:attrNameLst>
                                          <p:attrName>ppt_x</p:attrName>
                                        </p:attrNameLst>
                                      </p:cBhvr>
                                      <p:tavLst>
                                        <p:tav tm="0">
                                          <p:val>
                                            <p:strVal val="#ppt_x"/>
                                          </p:val>
                                        </p:tav>
                                        <p:tav tm="100000">
                                          <p:val>
                                            <p:strVal val="#ppt_x"/>
                                          </p:val>
                                        </p:tav>
                                      </p:tavLst>
                                    </p:anim>
                                    <p:anim calcmode="lin" valueType="num">
                                      <p:cBhvr additive="base">
                                        <p:cTn id="26" dur="2250" fill="hold"/>
                                        <p:tgtEl>
                                          <p:spTgt spid="1048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1250"/>
                                  </p:stCondLst>
                                  <p:childTnLst>
                                    <p:set>
                                      <p:cBhvr>
                                        <p:cTn id="30" dur="1" fill="hold">
                                          <p:stCondLst>
                                            <p:cond delay="0"/>
                                          </p:stCondLst>
                                        </p:cTn>
                                        <p:tgtEl>
                                          <p:spTgt spid="1048643">
                                            <p:txEl>
                                              <p:pRg st="2" end="2"/>
                                            </p:txEl>
                                          </p:spTgt>
                                        </p:tgtEl>
                                        <p:attrNameLst>
                                          <p:attrName>style.visibility</p:attrName>
                                        </p:attrNameLst>
                                      </p:cBhvr>
                                      <p:to>
                                        <p:strVal val="visible"/>
                                      </p:to>
                                    </p:set>
                                    <p:anim calcmode="lin" valueType="num">
                                      <p:cBhvr additive="base">
                                        <p:cTn id="31" dur="2250" fill="hold"/>
                                        <p:tgtEl>
                                          <p:spTgt spid="1048643">
                                            <p:txEl>
                                              <p:pRg st="2" end="2"/>
                                            </p:txEl>
                                          </p:spTgt>
                                        </p:tgtEl>
                                        <p:attrNameLst>
                                          <p:attrName>ppt_x</p:attrName>
                                        </p:attrNameLst>
                                      </p:cBhvr>
                                      <p:tavLst>
                                        <p:tav tm="0">
                                          <p:val>
                                            <p:strVal val="#ppt_x"/>
                                          </p:val>
                                        </p:tav>
                                        <p:tav tm="100000">
                                          <p:val>
                                            <p:strVal val="#ppt_x"/>
                                          </p:val>
                                        </p:tav>
                                      </p:tavLst>
                                    </p:anim>
                                    <p:anim calcmode="lin" valueType="num">
                                      <p:cBhvr additive="base">
                                        <p:cTn id="32" dur="2250" fill="hold"/>
                                        <p:tgtEl>
                                          <p:spTgt spid="10486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1250"/>
                                  </p:stCondLst>
                                  <p:childTnLst>
                                    <p:set>
                                      <p:cBhvr>
                                        <p:cTn id="36" dur="1" fill="hold">
                                          <p:stCondLst>
                                            <p:cond delay="0"/>
                                          </p:stCondLst>
                                        </p:cTn>
                                        <p:tgtEl>
                                          <p:spTgt spid="1048643">
                                            <p:txEl>
                                              <p:pRg st="3" end="3"/>
                                            </p:txEl>
                                          </p:spTgt>
                                        </p:tgtEl>
                                        <p:attrNameLst>
                                          <p:attrName>style.visibility</p:attrName>
                                        </p:attrNameLst>
                                      </p:cBhvr>
                                      <p:to>
                                        <p:strVal val="visible"/>
                                      </p:to>
                                    </p:set>
                                    <p:anim calcmode="lin" valueType="num">
                                      <p:cBhvr additive="base">
                                        <p:cTn id="37" dur="2250" fill="hold"/>
                                        <p:tgtEl>
                                          <p:spTgt spid="1048643">
                                            <p:txEl>
                                              <p:pRg st="3" end="3"/>
                                            </p:txEl>
                                          </p:spTgt>
                                        </p:tgtEl>
                                        <p:attrNameLst>
                                          <p:attrName>ppt_x</p:attrName>
                                        </p:attrNameLst>
                                      </p:cBhvr>
                                      <p:tavLst>
                                        <p:tav tm="0">
                                          <p:val>
                                            <p:strVal val="#ppt_x"/>
                                          </p:val>
                                        </p:tav>
                                        <p:tav tm="100000">
                                          <p:val>
                                            <p:strVal val="#ppt_x"/>
                                          </p:val>
                                        </p:tav>
                                      </p:tavLst>
                                    </p:anim>
                                    <p:anim calcmode="lin" valueType="num">
                                      <p:cBhvr additive="base">
                                        <p:cTn id="38" dur="2250" fill="hold"/>
                                        <p:tgtEl>
                                          <p:spTgt spid="10486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1250"/>
                                  </p:stCondLst>
                                  <p:childTnLst>
                                    <p:set>
                                      <p:cBhvr>
                                        <p:cTn id="42" dur="1" fill="hold">
                                          <p:stCondLst>
                                            <p:cond delay="0"/>
                                          </p:stCondLst>
                                        </p:cTn>
                                        <p:tgtEl>
                                          <p:spTgt spid="1048643">
                                            <p:txEl>
                                              <p:pRg st="4" end="4"/>
                                            </p:txEl>
                                          </p:spTgt>
                                        </p:tgtEl>
                                        <p:attrNameLst>
                                          <p:attrName>style.visibility</p:attrName>
                                        </p:attrNameLst>
                                      </p:cBhvr>
                                      <p:to>
                                        <p:strVal val="visible"/>
                                      </p:to>
                                    </p:set>
                                    <p:anim calcmode="lin" valueType="num">
                                      <p:cBhvr additive="base">
                                        <p:cTn id="43" dur="2250" fill="hold"/>
                                        <p:tgtEl>
                                          <p:spTgt spid="1048643">
                                            <p:txEl>
                                              <p:pRg st="4" end="4"/>
                                            </p:txEl>
                                          </p:spTgt>
                                        </p:tgtEl>
                                        <p:attrNameLst>
                                          <p:attrName>ppt_x</p:attrName>
                                        </p:attrNameLst>
                                      </p:cBhvr>
                                      <p:tavLst>
                                        <p:tav tm="0">
                                          <p:val>
                                            <p:strVal val="#ppt_x"/>
                                          </p:val>
                                        </p:tav>
                                        <p:tav tm="100000">
                                          <p:val>
                                            <p:strVal val="#ppt_x"/>
                                          </p:val>
                                        </p:tav>
                                      </p:tavLst>
                                    </p:anim>
                                    <p:anim calcmode="lin" valueType="num">
                                      <p:cBhvr additive="base">
                                        <p:cTn id="44" dur="2250" fill="hold"/>
                                        <p:tgtEl>
                                          <p:spTgt spid="10486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1250"/>
                                  </p:stCondLst>
                                  <p:childTnLst>
                                    <p:set>
                                      <p:cBhvr>
                                        <p:cTn id="48" dur="1" fill="hold">
                                          <p:stCondLst>
                                            <p:cond delay="0"/>
                                          </p:stCondLst>
                                        </p:cTn>
                                        <p:tgtEl>
                                          <p:spTgt spid="1048643">
                                            <p:txEl>
                                              <p:pRg st="5" end="5"/>
                                            </p:txEl>
                                          </p:spTgt>
                                        </p:tgtEl>
                                        <p:attrNameLst>
                                          <p:attrName>style.visibility</p:attrName>
                                        </p:attrNameLst>
                                      </p:cBhvr>
                                      <p:to>
                                        <p:strVal val="visible"/>
                                      </p:to>
                                    </p:set>
                                    <p:anim calcmode="lin" valueType="num">
                                      <p:cBhvr additive="base">
                                        <p:cTn id="49" dur="2250" fill="hold"/>
                                        <p:tgtEl>
                                          <p:spTgt spid="1048643">
                                            <p:txEl>
                                              <p:pRg st="5" end="5"/>
                                            </p:txEl>
                                          </p:spTgt>
                                        </p:tgtEl>
                                        <p:attrNameLst>
                                          <p:attrName>ppt_x</p:attrName>
                                        </p:attrNameLst>
                                      </p:cBhvr>
                                      <p:tavLst>
                                        <p:tav tm="0">
                                          <p:val>
                                            <p:strVal val="#ppt_x"/>
                                          </p:val>
                                        </p:tav>
                                        <p:tav tm="100000">
                                          <p:val>
                                            <p:strVal val="#ppt_x"/>
                                          </p:val>
                                        </p:tav>
                                      </p:tavLst>
                                    </p:anim>
                                    <p:anim calcmode="lin" valueType="num">
                                      <p:cBhvr additive="base">
                                        <p:cTn id="50" dur="2250" fill="hold"/>
                                        <p:tgtEl>
                                          <p:spTgt spid="10486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1250"/>
                                  </p:stCondLst>
                                  <p:childTnLst>
                                    <p:set>
                                      <p:cBhvr>
                                        <p:cTn id="54" dur="1" fill="hold">
                                          <p:stCondLst>
                                            <p:cond delay="0"/>
                                          </p:stCondLst>
                                        </p:cTn>
                                        <p:tgtEl>
                                          <p:spTgt spid="1048643">
                                            <p:txEl>
                                              <p:pRg st="6" end="6"/>
                                            </p:txEl>
                                          </p:spTgt>
                                        </p:tgtEl>
                                        <p:attrNameLst>
                                          <p:attrName>style.visibility</p:attrName>
                                        </p:attrNameLst>
                                      </p:cBhvr>
                                      <p:to>
                                        <p:strVal val="visible"/>
                                      </p:to>
                                    </p:set>
                                    <p:anim calcmode="lin" valueType="num">
                                      <p:cBhvr additive="base">
                                        <p:cTn id="55" dur="2250" fill="hold"/>
                                        <p:tgtEl>
                                          <p:spTgt spid="1048643">
                                            <p:txEl>
                                              <p:pRg st="6" end="6"/>
                                            </p:txEl>
                                          </p:spTgt>
                                        </p:tgtEl>
                                        <p:attrNameLst>
                                          <p:attrName>ppt_x</p:attrName>
                                        </p:attrNameLst>
                                      </p:cBhvr>
                                      <p:tavLst>
                                        <p:tav tm="0">
                                          <p:val>
                                            <p:strVal val="#ppt_x"/>
                                          </p:val>
                                        </p:tav>
                                        <p:tav tm="100000">
                                          <p:val>
                                            <p:strVal val="#ppt_x"/>
                                          </p:val>
                                        </p:tav>
                                      </p:tavLst>
                                    </p:anim>
                                    <p:anim calcmode="lin" valueType="num">
                                      <p:cBhvr additive="base">
                                        <p:cTn id="56" dur="2250" fill="hold"/>
                                        <p:tgtEl>
                                          <p:spTgt spid="10486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1250"/>
                                  </p:stCondLst>
                                  <p:childTnLst>
                                    <p:set>
                                      <p:cBhvr>
                                        <p:cTn id="60" dur="1" fill="hold">
                                          <p:stCondLst>
                                            <p:cond delay="0"/>
                                          </p:stCondLst>
                                        </p:cTn>
                                        <p:tgtEl>
                                          <p:spTgt spid="1048643">
                                            <p:txEl>
                                              <p:pRg st="7" end="7"/>
                                            </p:txEl>
                                          </p:spTgt>
                                        </p:tgtEl>
                                        <p:attrNameLst>
                                          <p:attrName>style.visibility</p:attrName>
                                        </p:attrNameLst>
                                      </p:cBhvr>
                                      <p:to>
                                        <p:strVal val="visible"/>
                                      </p:to>
                                    </p:set>
                                    <p:anim calcmode="lin" valueType="num">
                                      <p:cBhvr additive="base">
                                        <p:cTn id="61" dur="2250" fill="hold"/>
                                        <p:tgtEl>
                                          <p:spTgt spid="1048643">
                                            <p:txEl>
                                              <p:pRg st="7" end="7"/>
                                            </p:txEl>
                                          </p:spTgt>
                                        </p:tgtEl>
                                        <p:attrNameLst>
                                          <p:attrName>ppt_x</p:attrName>
                                        </p:attrNameLst>
                                      </p:cBhvr>
                                      <p:tavLst>
                                        <p:tav tm="0">
                                          <p:val>
                                            <p:strVal val="#ppt_x"/>
                                          </p:val>
                                        </p:tav>
                                        <p:tav tm="100000">
                                          <p:val>
                                            <p:strVal val="#ppt_x"/>
                                          </p:val>
                                        </p:tav>
                                      </p:tavLst>
                                    </p:anim>
                                    <p:anim calcmode="lin" valueType="num">
                                      <p:cBhvr additive="base">
                                        <p:cTn id="62" dur="2250" fill="hold"/>
                                        <p:tgtEl>
                                          <p:spTgt spid="10486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D094-EA49-BBA3-CB92-B8A85F682427}"/>
              </a:ext>
            </a:extLst>
          </p:cNvPr>
          <p:cNvSpPr>
            <a:spLocks noGrp="1"/>
          </p:cNvSpPr>
          <p:nvPr>
            <p:ph type="title"/>
          </p:nvPr>
        </p:nvSpPr>
        <p:spPr>
          <a:xfrm>
            <a:off x="1763688" y="560720"/>
            <a:ext cx="5544616" cy="683100"/>
          </a:xfrm>
        </p:spPr>
        <p:txBody>
          <a:bodyPr/>
          <a:lstStyle/>
          <a:p>
            <a:r>
              <a:rPr lang="en-US" sz="2400" dirty="0"/>
              <a:t>Development permit Application Process</a:t>
            </a:r>
          </a:p>
        </p:txBody>
      </p:sp>
      <p:sp>
        <p:nvSpPr>
          <p:cNvPr id="3" name="Text Placeholder 2">
            <a:extLst>
              <a:ext uri="{FF2B5EF4-FFF2-40B4-BE49-F238E27FC236}">
                <a16:creationId xmlns:a16="http://schemas.microsoft.com/office/drawing/2014/main" id="{2E276B03-B2F2-93B3-582D-2EAB4AB91E03}"/>
              </a:ext>
            </a:extLst>
          </p:cNvPr>
          <p:cNvSpPr>
            <a:spLocks noGrp="1"/>
          </p:cNvSpPr>
          <p:nvPr>
            <p:ph type="body" idx="1"/>
          </p:nvPr>
        </p:nvSpPr>
        <p:spPr>
          <a:xfrm>
            <a:off x="1043608" y="1203598"/>
            <a:ext cx="6552727" cy="3528392"/>
          </a:xfrm>
        </p:spPr>
        <p:txBody>
          <a:bodyPr/>
          <a:lstStyle/>
          <a:p>
            <a:r>
              <a:rPr lang="en-US" dirty="0"/>
              <a:t>Submit full set of documents to Physical Planning Department</a:t>
            </a:r>
          </a:p>
          <a:p>
            <a:r>
              <a:rPr lang="en-US" dirty="0"/>
              <a:t>Pay processing fee at Revenue Office after land clearance</a:t>
            </a:r>
          </a:p>
          <a:p>
            <a:r>
              <a:rPr lang="en-US" dirty="0"/>
              <a:t>Site inspection – Schedule Officer inspects with you to verify site matches plan Vetting – District Works Engineer vets architectural drawings</a:t>
            </a:r>
          </a:p>
          <a:p>
            <a:r>
              <a:rPr lang="en-US" dirty="0"/>
              <a:t>Technical Committee meets within 1 month, visits site, recommends to SPC Statutory Planning Committee (SPC) considers application within 14 days of TC meeting Approval &amp; Signing – Works Engineer + Physical Planning Officer sign within 5 working days Pay approved permit fee and collect permit from Physical Planning office.</a:t>
            </a:r>
          </a:p>
        </p:txBody>
      </p:sp>
      <p:sp>
        <p:nvSpPr>
          <p:cNvPr id="4" name="Slide Number Placeholder 3">
            <a:extLst>
              <a:ext uri="{FF2B5EF4-FFF2-40B4-BE49-F238E27FC236}">
                <a16:creationId xmlns:a16="http://schemas.microsoft.com/office/drawing/2014/main" id="{6504D669-D7AA-60E5-E393-2098F6AA88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5" name="Picture 4">
            <a:extLst>
              <a:ext uri="{FF2B5EF4-FFF2-40B4-BE49-F238E27FC236}">
                <a16:creationId xmlns:a16="http://schemas.microsoft.com/office/drawing/2014/main" id="{D088AD36-5051-1817-A293-F211A65504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3425677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275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275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275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275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2340-336F-B774-C530-9B8FD6EB6D22}"/>
              </a:ext>
            </a:extLst>
          </p:cNvPr>
          <p:cNvSpPr>
            <a:spLocks noGrp="1"/>
          </p:cNvSpPr>
          <p:nvPr>
            <p:ph type="title"/>
          </p:nvPr>
        </p:nvSpPr>
        <p:spPr>
          <a:xfrm>
            <a:off x="2033856" y="358050"/>
            <a:ext cx="5706495" cy="917555"/>
          </a:xfrm>
        </p:spPr>
        <p:txBody>
          <a:bodyPr/>
          <a:lstStyle/>
          <a:p>
            <a:r>
              <a:rPr lang="en-US" sz="2400" dirty="0"/>
              <a:t>Development permit Application Process</a:t>
            </a:r>
          </a:p>
        </p:txBody>
      </p:sp>
      <p:sp>
        <p:nvSpPr>
          <p:cNvPr id="3" name="Text Placeholder 2">
            <a:extLst>
              <a:ext uri="{FF2B5EF4-FFF2-40B4-BE49-F238E27FC236}">
                <a16:creationId xmlns:a16="http://schemas.microsoft.com/office/drawing/2014/main" id="{CE29319C-BE7C-0814-FB11-3D03E8FE9DE1}"/>
              </a:ext>
            </a:extLst>
          </p:cNvPr>
          <p:cNvSpPr>
            <a:spLocks noGrp="1"/>
          </p:cNvSpPr>
          <p:nvPr>
            <p:ph type="body" idx="1"/>
          </p:nvPr>
        </p:nvSpPr>
        <p:spPr>
          <a:xfrm>
            <a:off x="1691680" y="1454650"/>
            <a:ext cx="5904655" cy="3121800"/>
          </a:xfrm>
        </p:spPr>
        <p:txBody>
          <a:bodyPr/>
          <a:lstStyle/>
          <a:p>
            <a:r>
              <a:rPr lang="en-US" dirty="0"/>
              <a:t>Timeline &amp; Validity Processing time: </a:t>
            </a:r>
          </a:p>
          <a:p>
            <a:r>
              <a:rPr lang="en-US" dirty="0"/>
              <a:t>∼30 days if title is proper and drawings are standard </a:t>
            </a:r>
          </a:p>
          <a:p>
            <a:r>
              <a:rPr lang="en-US" dirty="0"/>
              <a:t>Permit is Valid for 5 years. If you don’t start within 5 years, apply for renewal Temporary permits: Renewable every 6 months, max 5 years </a:t>
            </a:r>
          </a:p>
          <a:p>
            <a:r>
              <a:rPr lang="en-US" dirty="0"/>
              <a:t> Important Notes: Receipt for processing fee ≠ permit </a:t>
            </a:r>
          </a:p>
        </p:txBody>
      </p:sp>
      <p:sp>
        <p:nvSpPr>
          <p:cNvPr id="4" name="Slide Number Placeholder 3">
            <a:extLst>
              <a:ext uri="{FF2B5EF4-FFF2-40B4-BE49-F238E27FC236}">
                <a16:creationId xmlns:a16="http://schemas.microsoft.com/office/drawing/2014/main" id="{4D6ED58D-1BC6-E651-D442-D78E6DEE615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5" name="Picture 4">
            <a:extLst>
              <a:ext uri="{FF2B5EF4-FFF2-40B4-BE49-F238E27FC236}">
                <a16:creationId xmlns:a16="http://schemas.microsoft.com/office/drawing/2014/main" id="{ACBCB279-4382-E561-64C1-54CC31C00D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2243653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175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175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175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175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57BA-A5A5-251A-92F9-1F05CA364B1C}"/>
              </a:ext>
            </a:extLst>
          </p:cNvPr>
          <p:cNvSpPr>
            <a:spLocks noGrp="1"/>
          </p:cNvSpPr>
          <p:nvPr>
            <p:ph type="title"/>
          </p:nvPr>
        </p:nvSpPr>
        <p:spPr>
          <a:xfrm>
            <a:off x="1691680" y="915566"/>
            <a:ext cx="5734622" cy="683100"/>
          </a:xfrm>
        </p:spPr>
        <p:txBody>
          <a:bodyPr/>
          <a:lstStyle/>
          <a:p>
            <a:r>
              <a:rPr lang="en-US" sz="2400" dirty="0"/>
              <a:t>Development permit Application Process</a:t>
            </a:r>
          </a:p>
        </p:txBody>
      </p:sp>
      <p:sp>
        <p:nvSpPr>
          <p:cNvPr id="3" name="Text Placeholder 2">
            <a:extLst>
              <a:ext uri="{FF2B5EF4-FFF2-40B4-BE49-F238E27FC236}">
                <a16:creationId xmlns:a16="http://schemas.microsoft.com/office/drawing/2014/main" id="{7778FF1A-162C-18C5-3AED-799E28D8B0B7}"/>
              </a:ext>
            </a:extLst>
          </p:cNvPr>
          <p:cNvSpPr>
            <a:spLocks noGrp="1"/>
          </p:cNvSpPr>
          <p:nvPr>
            <p:ph type="body" idx="1"/>
          </p:nvPr>
        </p:nvSpPr>
        <p:spPr>
          <a:xfrm>
            <a:off x="1069624" y="1958050"/>
            <a:ext cx="5734623" cy="2618400"/>
          </a:xfrm>
        </p:spPr>
        <p:txBody>
          <a:bodyPr/>
          <a:lstStyle/>
          <a:p>
            <a:r>
              <a:rPr lang="en-US" dirty="0"/>
              <a:t>Fees change yearly based on Assembly’s fee-fixing resolution</a:t>
            </a:r>
          </a:p>
          <a:p>
            <a:r>
              <a:rPr lang="en-US" dirty="0"/>
              <a:t>Building must conform to approved planning scheme/zoning</a:t>
            </a:r>
          </a:p>
          <a:p>
            <a:r>
              <a:rPr lang="en-US" dirty="0"/>
              <a:t>False declaration = rejection</a:t>
            </a:r>
          </a:p>
          <a:p>
            <a:r>
              <a:rPr lang="en-US" dirty="0"/>
              <a:t>Some projects need “Planning Permission-in-Principle” first – e.g. high-rise in low-rise area </a:t>
            </a:r>
          </a:p>
          <a:p>
            <a:endParaRPr lang="en-US" dirty="0"/>
          </a:p>
        </p:txBody>
      </p:sp>
      <p:sp>
        <p:nvSpPr>
          <p:cNvPr id="4" name="Slide Number Placeholder 3">
            <a:extLst>
              <a:ext uri="{FF2B5EF4-FFF2-40B4-BE49-F238E27FC236}">
                <a16:creationId xmlns:a16="http://schemas.microsoft.com/office/drawing/2014/main" id="{69F13B53-1145-A798-8D59-07C52B76B54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5" name="Picture 4">
            <a:extLst>
              <a:ext uri="{FF2B5EF4-FFF2-40B4-BE49-F238E27FC236}">
                <a16:creationId xmlns:a16="http://schemas.microsoft.com/office/drawing/2014/main" id="{3E38F206-9F2F-1415-0927-A25FC942A8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332127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50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1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150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CDBE7-DF4B-D4F9-6127-B0AFF9971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626DA-1B2F-08DF-4E61-EBD147918F43}"/>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3E09702C-7AF1-4326-AFB4-3E7FBB062C1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6212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81B3-3056-A8A4-D819-86728770A4B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5981BCA-CEBC-67D1-8C94-5CCE5870287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25E6B8E-3C0C-8A72-8941-579A8CB434AF}"/>
              </a:ext>
            </a:extLst>
          </p:cNvPr>
          <p:cNvPicPr>
            <a:picLocks noChangeAspect="1"/>
          </p:cNvPicPr>
          <p:nvPr/>
        </p:nvPicPr>
        <p:blipFill>
          <a:blip r:embed="rId2"/>
          <a:stretch>
            <a:fillRect/>
          </a:stretch>
        </p:blipFill>
        <p:spPr>
          <a:xfrm>
            <a:off x="0" y="834390"/>
            <a:ext cx="9144000" cy="3474720"/>
          </a:xfrm>
          <a:prstGeom prst="rect">
            <a:avLst/>
          </a:prstGeom>
        </p:spPr>
      </p:pic>
    </p:spTree>
    <p:extLst>
      <p:ext uri="{BB962C8B-B14F-4D97-AF65-F5344CB8AC3E}">
        <p14:creationId xmlns:p14="http://schemas.microsoft.com/office/powerpoint/2010/main" val="331333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CB145B50-BAD2-4584-00D3-785D51E8A551}"/>
            </a:ext>
          </a:extLst>
        </p:cNvPr>
        <p:cNvGrpSpPr/>
        <p:nvPr/>
      </p:nvGrpSpPr>
      <p:grpSpPr>
        <a:xfrm>
          <a:off x="0" y="0"/>
          <a:ext cx="0" cy="0"/>
          <a:chOff x="0" y="0"/>
          <a:chExt cx="0" cy="0"/>
        </a:xfrm>
      </p:grpSpPr>
      <p:sp>
        <p:nvSpPr>
          <p:cNvPr id="1048588" name="Google Shape;141;p14">
            <a:extLst>
              <a:ext uri="{FF2B5EF4-FFF2-40B4-BE49-F238E27FC236}">
                <a16:creationId xmlns:a16="http://schemas.microsoft.com/office/drawing/2014/main" id="{17874BBE-0D09-458D-BBCF-AB5121CE7DE7}"/>
              </a:ext>
            </a:extLst>
          </p:cNvPr>
          <p:cNvSpPr txBox="1">
            <a:spLocks noGrp="1"/>
          </p:cNvSpPr>
          <p:nvPr>
            <p:ph type="ctrTitle"/>
          </p:nvPr>
        </p:nvSpPr>
        <p:spPr>
          <a:xfrm>
            <a:off x="2143185" y="1221428"/>
            <a:ext cx="5559771" cy="18649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SERVICES  BY ABWMA  </a:t>
            </a:r>
            <a:endParaRPr lang="zh-CN" altLang="en-US" dirty="0"/>
          </a:p>
        </p:txBody>
      </p:sp>
      <p:pic>
        <p:nvPicPr>
          <p:cNvPr id="2" name="Picture 1">
            <a:extLst>
              <a:ext uri="{FF2B5EF4-FFF2-40B4-BE49-F238E27FC236}">
                <a16:creationId xmlns:a16="http://schemas.microsoft.com/office/drawing/2014/main" id="{1D6A1981-BBDB-47E3-AFC3-782FBCAEE9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915566"/>
            <a:ext cx="937260" cy="1008112"/>
          </a:xfrm>
          <a:prstGeom prst="rect">
            <a:avLst/>
          </a:prstGeom>
          <a:noFill/>
          <a:ln>
            <a:noFill/>
          </a:ln>
        </p:spPr>
      </p:pic>
      <p:pic>
        <p:nvPicPr>
          <p:cNvPr id="4" name="Picture 3">
            <a:extLst>
              <a:ext uri="{FF2B5EF4-FFF2-40B4-BE49-F238E27FC236}">
                <a16:creationId xmlns:a16="http://schemas.microsoft.com/office/drawing/2014/main" id="{64687B43-A068-93A4-BA76-A5FB7A39B2A4}"/>
              </a:ext>
            </a:extLst>
          </p:cNvPr>
          <p:cNvPicPr>
            <a:picLocks noChangeAspect="1"/>
          </p:cNvPicPr>
          <p:nvPr/>
        </p:nvPicPr>
        <p:blipFill>
          <a:blip r:embed="rId4"/>
          <a:stretch>
            <a:fillRect/>
          </a:stretch>
        </p:blipFill>
        <p:spPr>
          <a:xfrm>
            <a:off x="0" y="834390"/>
            <a:ext cx="9144000" cy="3474720"/>
          </a:xfrm>
          <a:prstGeom prst="rect">
            <a:avLst/>
          </a:prstGeom>
        </p:spPr>
      </p:pic>
    </p:spTree>
    <p:extLst>
      <p:ext uri="{BB962C8B-B14F-4D97-AF65-F5344CB8AC3E}">
        <p14:creationId xmlns:p14="http://schemas.microsoft.com/office/powerpoint/2010/main" val="1667900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48588"/>
                                        </p:tgtEl>
                                        <p:attrNameLst>
                                          <p:attrName>style.visibility</p:attrName>
                                        </p:attrNameLst>
                                      </p:cBhvr>
                                      <p:to>
                                        <p:strVal val="visible"/>
                                      </p:to>
                                    </p:set>
                                    <p:animEffect transition="in" filter="fade">
                                      <p:cBhvr>
                                        <p:cTn id="7" dur="3000"/>
                                        <p:tgtEl>
                                          <p:spTgt spid="1048588"/>
                                        </p:tgtEl>
                                      </p:cBhvr>
                                    </p:animEffect>
                                    <p:anim calcmode="lin" valueType="num">
                                      <p:cBhvr>
                                        <p:cTn id="8" dur="3000" fill="hold"/>
                                        <p:tgtEl>
                                          <p:spTgt spid="1048588"/>
                                        </p:tgtEl>
                                        <p:attrNameLst>
                                          <p:attrName>ppt_w</p:attrName>
                                        </p:attrNameLst>
                                      </p:cBhvr>
                                      <p:tavLst>
                                        <p:tav tm="0" fmla="#ppt_w*sin(2.5*pi*$)">
                                          <p:val>
                                            <p:fltVal val="0"/>
                                          </p:val>
                                        </p:tav>
                                        <p:tav tm="100000">
                                          <p:val>
                                            <p:fltVal val="1"/>
                                          </p:val>
                                        </p:tav>
                                      </p:tavLst>
                                    </p:anim>
                                    <p:anim calcmode="lin" valueType="num">
                                      <p:cBhvr>
                                        <p:cTn id="9" dur="3000" fill="hold"/>
                                        <p:tgtEl>
                                          <p:spTgt spid="104858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B992-FDCF-43CF-83F7-ABCB5B729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0EEEF-D590-0057-FFE5-E5A06D7F877C}"/>
              </a:ext>
            </a:extLst>
          </p:cNvPr>
          <p:cNvSpPr>
            <a:spLocks noGrp="1"/>
          </p:cNvSpPr>
          <p:nvPr>
            <p:ph type="ctrTitle"/>
          </p:nvPr>
        </p:nvSpPr>
        <p:spPr>
          <a:xfrm>
            <a:off x="2211600" y="1491630"/>
            <a:ext cx="5672768" cy="1660020"/>
          </a:xfrm>
        </p:spPr>
        <p:txBody>
          <a:bodyPr/>
          <a:lstStyle/>
          <a:p>
            <a:r>
              <a:rPr lang="en-US" dirty="0"/>
              <a:t>Health Certificate </a:t>
            </a:r>
          </a:p>
        </p:txBody>
      </p:sp>
    </p:spTree>
    <p:extLst>
      <p:ext uri="{BB962C8B-B14F-4D97-AF65-F5344CB8AC3E}">
        <p14:creationId xmlns:p14="http://schemas.microsoft.com/office/powerpoint/2010/main" val="122527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769E-D992-78D6-AA0C-41BC6BC20D8B}"/>
              </a:ext>
            </a:extLst>
          </p:cNvPr>
          <p:cNvSpPr>
            <a:spLocks noGrp="1"/>
          </p:cNvSpPr>
          <p:nvPr>
            <p:ph type="title"/>
          </p:nvPr>
        </p:nvSpPr>
        <p:spPr>
          <a:xfrm>
            <a:off x="1691680" y="1059582"/>
            <a:ext cx="5220300" cy="683100"/>
          </a:xfrm>
        </p:spPr>
        <p:txBody>
          <a:bodyPr/>
          <a:lstStyle/>
          <a:p>
            <a:r>
              <a:rPr lang="en-US" dirty="0"/>
              <a:t>Health Certificate</a:t>
            </a:r>
          </a:p>
        </p:txBody>
      </p:sp>
      <p:sp>
        <p:nvSpPr>
          <p:cNvPr id="3" name="Text Placeholder 2">
            <a:extLst>
              <a:ext uri="{FF2B5EF4-FFF2-40B4-BE49-F238E27FC236}">
                <a16:creationId xmlns:a16="http://schemas.microsoft.com/office/drawing/2014/main" id="{97D53E59-EC73-D3C5-2BAC-ED4BA4C23391}"/>
              </a:ext>
            </a:extLst>
          </p:cNvPr>
          <p:cNvSpPr>
            <a:spLocks noGrp="1"/>
          </p:cNvSpPr>
          <p:nvPr>
            <p:ph type="body" idx="1"/>
          </p:nvPr>
        </p:nvSpPr>
        <p:spPr>
          <a:xfrm>
            <a:off x="1069624" y="1958050"/>
            <a:ext cx="6886752" cy="2618400"/>
          </a:xfrm>
        </p:spPr>
        <p:txBody>
          <a:bodyPr/>
          <a:lstStyle/>
          <a:p>
            <a:r>
              <a:rPr lang="en-US" dirty="0"/>
              <a:t>To get a Health Certificate from a District Assembly in Ghana, you’re usually referring to the Food Handlers/ Vendors Medical Health Certificate. It’s required by law if you handle, prepare, serve, or sell food to the public. This falls under the Public Health Act, 2012 (Act 851) and Assembly by-laws. Here’s the process </a:t>
            </a:r>
          </a:p>
        </p:txBody>
      </p:sp>
      <p:sp>
        <p:nvSpPr>
          <p:cNvPr id="4" name="Slide Number Placeholder 3">
            <a:extLst>
              <a:ext uri="{FF2B5EF4-FFF2-40B4-BE49-F238E27FC236}">
                <a16:creationId xmlns:a16="http://schemas.microsoft.com/office/drawing/2014/main" id="{7A380B9D-7CFD-9881-BAA3-A74C7009125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pic>
        <p:nvPicPr>
          <p:cNvPr id="5" name="Picture 4">
            <a:extLst>
              <a:ext uri="{FF2B5EF4-FFF2-40B4-BE49-F238E27FC236}">
                <a16:creationId xmlns:a16="http://schemas.microsoft.com/office/drawing/2014/main" id="{5F996D08-2FF9-1A58-D136-255942ADB0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3771657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250"/>
                                        <p:tgtEl>
                                          <p:spTgt spid="5"/>
                                        </p:tgtEl>
                                      </p:cBhvr>
                                    </p:animEffect>
                                    <p:anim calcmode="lin" valueType="num">
                                      <p:cBhvr>
                                        <p:cTn id="8" dur="3250" fill="hold"/>
                                        <p:tgtEl>
                                          <p:spTgt spid="5"/>
                                        </p:tgtEl>
                                        <p:attrNameLst>
                                          <p:attrName>ppt_x</p:attrName>
                                        </p:attrNameLst>
                                      </p:cBhvr>
                                      <p:tavLst>
                                        <p:tav tm="0">
                                          <p:val>
                                            <p:strVal val="#ppt_x"/>
                                          </p:val>
                                        </p:tav>
                                        <p:tav tm="100000">
                                          <p:val>
                                            <p:strVal val="#ppt_x"/>
                                          </p:val>
                                        </p:tav>
                                      </p:tavLst>
                                    </p:anim>
                                    <p:anim calcmode="lin" valueType="num">
                                      <p:cBhvr>
                                        <p:cTn id="9" dur="3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15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FBD44-9BDB-B265-8056-B95AF625CC58}"/>
            </a:ext>
          </a:extLst>
        </p:cNvPr>
        <p:cNvGrpSpPr/>
        <p:nvPr/>
      </p:nvGrpSpPr>
      <p:grpSpPr>
        <a:xfrm>
          <a:off x="0" y="0"/>
          <a:ext cx="0" cy="0"/>
          <a:chOff x="0" y="0"/>
          <a:chExt cx="0" cy="0"/>
        </a:xfrm>
      </p:grpSpPr>
      <p:sp>
        <p:nvSpPr>
          <p:cNvPr id="1048640" name="Title 1048639">
            <a:extLst>
              <a:ext uri="{FF2B5EF4-FFF2-40B4-BE49-F238E27FC236}">
                <a16:creationId xmlns:a16="http://schemas.microsoft.com/office/drawing/2014/main" id="{0792D739-982E-5CEB-CBDB-49346990A731}"/>
              </a:ext>
            </a:extLst>
          </p:cNvPr>
          <p:cNvSpPr>
            <a:spLocks noGrp="1"/>
          </p:cNvSpPr>
          <p:nvPr>
            <p:ph type="title"/>
          </p:nvPr>
        </p:nvSpPr>
        <p:spPr>
          <a:xfrm>
            <a:off x="2195736" y="483518"/>
            <a:ext cx="6771475" cy="1216086"/>
          </a:xfrm>
        </p:spPr>
        <p:txBody>
          <a:bodyPr/>
          <a:lstStyle/>
          <a:p>
            <a:r>
              <a:rPr lang="en-US" sz="2000" dirty="0"/>
              <a:t>How To acquire a  Health certificate </a:t>
            </a:r>
          </a:p>
        </p:txBody>
      </p:sp>
      <p:sp>
        <p:nvSpPr>
          <p:cNvPr id="1048641" name="Text Placeholder 1048640">
            <a:extLst>
              <a:ext uri="{FF2B5EF4-FFF2-40B4-BE49-F238E27FC236}">
                <a16:creationId xmlns:a16="http://schemas.microsoft.com/office/drawing/2014/main" id="{3D02BDCE-80A6-CF56-7F9B-203574D76142}"/>
              </a:ext>
            </a:extLst>
          </p:cNvPr>
          <p:cNvSpPr>
            <a:spLocks noGrp="1"/>
          </p:cNvSpPr>
          <p:nvPr>
            <p:ph type="body" idx="1"/>
          </p:nvPr>
        </p:nvSpPr>
        <p:spPr>
          <a:xfrm>
            <a:off x="1712146" y="1563638"/>
            <a:ext cx="7060022" cy="3448412"/>
          </a:xfrm>
        </p:spPr>
        <p:txBody>
          <a:bodyPr/>
          <a:lstStyle/>
          <a:p>
            <a:r>
              <a:rPr lang="en-US" dirty="0"/>
              <a:t>1. Who Needs It</a:t>
            </a:r>
          </a:p>
          <a:p>
            <a:r>
              <a:rPr lang="en-US" dirty="0"/>
              <a:t>Anyone who Operates a restaurant, chop bar, bakery, kenkey house, corn mill Handles, prepares, serves or sells food/drink to the public Works in school feeding, catering, food processing</a:t>
            </a:r>
          </a:p>
        </p:txBody>
      </p:sp>
      <p:sp>
        <p:nvSpPr>
          <p:cNvPr id="1048642" name="Slide Number Placeholder 1048641">
            <a:extLst>
              <a:ext uri="{FF2B5EF4-FFF2-40B4-BE49-F238E27FC236}">
                <a16:creationId xmlns:a16="http://schemas.microsoft.com/office/drawing/2014/main" id="{70C88B3B-017B-6319-D129-623DC5E55B07}"/>
              </a:ext>
            </a:extLst>
          </p:cNvPr>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22</a:t>
            </a:fld>
            <a:endParaRPr lang="en"/>
          </a:p>
        </p:txBody>
      </p:sp>
      <p:pic>
        <p:nvPicPr>
          <p:cNvPr id="2" name="Picture 1">
            <a:extLst>
              <a:ext uri="{FF2B5EF4-FFF2-40B4-BE49-F238E27FC236}">
                <a16:creationId xmlns:a16="http://schemas.microsoft.com/office/drawing/2014/main" id="{A873D81F-3A23-DF2B-DB09-3B4DD7C7BD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308674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48640"/>
                                        </p:tgtEl>
                                        <p:attrNameLst>
                                          <p:attrName>style.visibility</p:attrName>
                                        </p:attrNameLst>
                                      </p:cBhvr>
                                      <p:to>
                                        <p:strVal val="visible"/>
                                      </p:to>
                                    </p:set>
                                    <p:animEffect transition="in" filter="wheel(1)">
                                      <p:cBhvr>
                                        <p:cTn id="13" dur="2000"/>
                                        <p:tgtEl>
                                          <p:spTgt spid="10486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3249"/>
                                          </p:stCondLst>
                                        </p:cTn>
                                        <p:tgtEl>
                                          <p:spTgt spid="1048641">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3249"/>
                                          </p:stCondLst>
                                        </p:cTn>
                                        <p:tgtEl>
                                          <p:spTgt spid="10486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p:bldP spid="104864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11346-8123-D951-092D-7C09667FE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63FCE-1FC7-3C74-F7D8-CE57BC5BA7B9}"/>
              </a:ext>
            </a:extLst>
          </p:cNvPr>
          <p:cNvSpPr>
            <a:spLocks noGrp="1"/>
          </p:cNvSpPr>
          <p:nvPr>
            <p:ph type="title"/>
          </p:nvPr>
        </p:nvSpPr>
        <p:spPr>
          <a:xfrm>
            <a:off x="1763688" y="560720"/>
            <a:ext cx="6264696" cy="683100"/>
          </a:xfrm>
        </p:spPr>
        <p:txBody>
          <a:bodyPr/>
          <a:lstStyle/>
          <a:p>
            <a:r>
              <a:rPr lang="en-US" sz="2400" dirty="0"/>
              <a:t>How To acquire a  Health certificate</a:t>
            </a:r>
          </a:p>
        </p:txBody>
      </p:sp>
      <p:sp>
        <p:nvSpPr>
          <p:cNvPr id="3" name="Text Placeholder 2">
            <a:extLst>
              <a:ext uri="{FF2B5EF4-FFF2-40B4-BE49-F238E27FC236}">
                <a16:creationId xmlns:a16="http://schemas.microsoft.com/office/drawing/2014/main" id="{3AECDB13-2F13-CE5B-DEF1-2EB78BCE5B8E}"/>
              </a:ext>
            </a:extLst>
          </p:cNvPr>
          <p:cNvSpPr>
            <a:spLocks noGrp="1"/>
          </p:cNvSpPr>
          <p:nvPr>
            <p:ph type="body" idx="1"/>
          </p:nvPr>
        </p:nvSpPr>
        <p:spPr>
          <a:xfrm>
            <a:off x="1043608" y="1203598"/>
            <a:ext cx="6552727" cy="3528392"/>
          </a:xfrm>
        </p:spPr>
        <p:txBody>
          <a:bodyPr/>
          <a:lstStyle/>
          <a:p>
            <a:r>
              <a:rPr lang="en-US" dirty="0"/>
              <a:t>2. How to Apply</a:t>
            </a:r>
          </a:p>
          <a:p>
            <a:r>
              <a:rPr lang="en-US" dirty="0"/>
              <a:t>Step 1: Purchase a Medical Form</a:t>
            </a:r>
          </a:p>
          <a:p>
            <a:r>
              <a:rPr lang="en-US" dirty="0"/>
              <a:t>Step 2: Medical Examination Take the form to  approved hospital/clinic for screening Tests typically check for communicable diseases: typhoid, TB, hepatitis, skin infections, etc. You’ll need 2 passport-size pictures </a:t>
            </a:r>
          </a:p>
          <a:p>
            <a:r>
              <a:rPr lang="en-US" dirty="0"/>
              <a:t>Step 3: Submit Results to Environmental Health Office</a:t>
            </a:r>
          </a:p>
          <a:p>
            <a:r>
              <a:rPr lang="en-US" dirty="0"/>
              <a:t>Return the completed form + pictures to the  Environmental &amp; Public Health Office </a:t>
            </a:r>
          </a:p>
          <a:p>
            <a:r>
              <a:rPr lang="en-US" dirty="0"/>
              <a:t>4: Get Your Certificate/Card If medically fit, the Health Certificate/Food Handler’s Card is issued same day upon payment of the approved fee</a:t>
            </a:r>
          </a:p>
        </p:txBody>
      </p:sp>
      <p:sp>
        <p:nvSpPr>
          <p:cNvPr id="4" name="Slide Number Placeholder 3">
            <a:extLst>
              <a:ext uri="{FF2B5EF4-FFF2-40B4-BE49-F238E27FC236}">
                <a16:creationId xmlns:a16="http://schemas.microsoft.com/office/drawing/2014/main" id="{998ABC65-07C1-1CA1-EFD3-135C7544665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pic>
        <p:nvPicPr>
          <p:cNvPr id="5" name="Picture 4">
            <a:extLst>
              <a:ext uri="{FF2B5EF4-FFF2-40B4-BE49-F238E27FC236}">
                <a16:creationId xmlns:a16="http://schemas.microsoft.com/office/drawing/2014/main" id="{4B4D737C-B73A-9C3C-CCF5-06C8CAE75B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2740958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150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150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150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150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150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150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951D9-E732-5FEC-B9AB-05D0AED4C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359B7-E4CD-427E-F8BA-DE6DA0314CB1}"/>
              </a:ext>
            </a:extLst>
          </p:cNvPr>
          <p:cNvSpPr>
            <a:spLocks noGrp="1"/>
          </p:cNvSpPr>
          <p:nvPr>
            <p:ph type="title"/>
          </p:nvPr>
        </p:nvSpPr>
        <p:spPr>
          <a:xfrm>
            <a:off x="2033856" y="358050"/>
            <a:ext cx="5706495" cy="917555"/>
          </a:xfrm>
        </p:spPr>
        <p:txBody>
          <a:bodyPr/>
          <a:lstStyle/>
          <a:p>
            <a:r>
              <a:rPr lang="en-US" sz="2400" dirty="0"/>
              <a:t>How To acquire a  Health certificate</a:t>
            </a:r>
          </a:p>
        </p:txBody>
      </p:sp>
      <p:sp>
        <p:nvSpPr>
          <p:cNvPr id="3" name="Text Placeholder 2">
            <a:extLst>
              <a:ext uri="{FF2B5EF4-FFF2-40B4-BE49-F238E27FC236}">
                <a16:creationId xmlns:a16="http://schemas.microsoft.com/office/drawing/2014/main" id="{C43A80E8-8800-CC10-C3D1-3A339AE2351C}"/>
              </a:ext>
            </a:extLst>
          </p:cNvPr>
          <p:cNvSpPr>
            <a:spLocks noGrp="1"/>
          </p:cNvSpPr>
          <p:nvPr>
            <p:ph type="body" idx="1"/>
          </p:nvPr>
        </p:nvSpPr>
        <p:spPr>
          <a:xfrm>
            <a:off x="1691680" y="1454650"/>
            <a:ext cx="5904655" cy="3121800"/>
          </a:xfrm>
        </p:spPr>
        <p:txBody>
          <a:bodyPr/>
          <a:lstStyle/>
          <a:p>
            <a:r>
              <a:rPr lang="en-US" dirty="0"/>
              <a:t>3. Key Conditions </a:t>
            </a:r>
          </a:p>
          <a:p>
            <a:r>
              <a:rPr lang="en-US" dirty="0"/>
              <a:t>Renewal required – You must renew as directed by the medical authority, usually every 6 or 12 months Must be free from communicable disease Inspections – Environmental Health Officers can lock up premises without certificates</a:t>
            </a:r>
          </a:p>
        </p:txBody>
      </p:sp>
      <p:sp>
        <p:nvSpPr>
          <p:cNvPr id="4" name="Slide Number Placeholder 3">
            <a:extLst>
              <a:ext uri="{FF2B5EF4-FFF2-40B4-BE49-F238E27FC236}">
                <a16:creationId xmlns:a16="http://schemas.microsoft.com/office/drawing/2014/main" id="{3BAA0626-CD65-E5BD-39C8-61FB663711C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pic>
        <p:nvPicPr>
          <p:cNvPr id="5" name="Picture 4">
            <a:extLst>
              <a:ext uri="{FF2B5EF4-FFF2-40B4-BE49-F238E27FC236}">
                <a16:creationId xmlns:a16="http://schemas.microsoft.com/office/drawing/2014/main" id="{A444847F-5917-AA61-8824-1F8C6F5EAA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230334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125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125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EBCD5-AD22-C561-5123-BF9FDF7F5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EAD6D-EBA5-39CC-22AA-50D4B805EE8A}"/>
              </a:ext>
            </a:extLst>
          </p:cNvPr>
          <p:cNvSpPr>
            <a:spLocks noGrp="1"/>
          </p:cNvSpPr>
          <p:nvPr>
            <p:ph type="title"/>
          </p:nvPr>
        </p:nvSpPr>
        <p:spPr>
          <a:xfrm>
            <a:off x="1691680" y="915566"/>
            <a:ext cx="5734622" cy="683100"/>
          </a:xfrm>
        </p:spPr>
        <p:txBody>
          <a:bodyPr/>
          <a:lstStyle/>
          <a:p>
            <a:r>
              <a:rPr lang="en-US" sz="2400" dirty="0"/>
              <a:t>How To acquire a  Health certificate</a:t>
            </a:r>
          </a:p>
        </p:txBody>
      </p:sp>
      <p:sp>
        <p:nvSpPr>
          <p:cNvPr id="3" name="Text Placeholder 2">
            <a:extLst>
              <a:ext uri="{FF2B5EF4-FFF2-40B4-BE49-F238E27FC236}">
                <a16:creationId xmlns:a16="http://schemas.microsoft.com/office/drawing/2014/main" id="{FEAE300B-3F29-C710-6F82-5F67E68C5632}"/>
              </a:ext>
            </a:extLst>
          </p:cNvPr>
          <p:cNvSpPr>
            <a:spLocks noGrp="1"/>
          </p:cNvSpPr>
          <p:nvPr>
            <p:ph type="body" idx="1"/>
          </p:nvPr>
        </p:nvSpPr>
        <p:spPr>
          <a:xfrm>
            <a:off x="1069624" y="1958050"/>
            <a:ext cx="5734623" cy="2618400"/>
          </a:xfrm>
        </p:spPr>
        <p:txBody>
          <a:bodyPr/>
          <a:lstStyle/>
          <a:p>
            <a:r>
              <a:rPr lang="en-US" dirty="0"/>
              <a:t>4. For Business Owners: Suitability Health Certificate If you operate a food business, you also need a Suitability Certificate for your premises</a:t>
            </a:r>
          </a:p>
          <a:p>
            <a:r>
              <a:rPr lang="en-US" dirty="0"/>
              <a:t>Apply at the Municipal Public Health Department Environmental Health Officer inspects your premises If approved, you’re recommended for Business Operating Permit</a:t>
            </a:r>
          </a:p>
        </p:txBody>
      </p:sp>
      <p:sp>
        <p:nvSpPr>
          <p:cNvPr id="4" name="Slide Number Placeholder 3">
            <a:extLst>
              <a:ext uri="{FF2B5EF4-FFF2-40B4-BE49-F238E27FC236}">
                <a16:creationId xmlns:a16="http://schemas.microsoft.com/office/drawing/2014/main" id="{AA9478E0-E190-7453-92C2-C78DF974E3C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pic>
        <p:nvPicPr>
          <p:cNvPr id="5" name="Picture 4">
            <a:extLst>
              <a:ext uri="{FF2B5EF4-FFF2-40B4-BE49-F238E27FC236}">
                <a16:creationId xmlns:a16="http://schemas.microsoft.com/office/drawing/2014/main" id="{228AE474-9C79-5854-2E01-4912A6E241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1311812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5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50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6CED-392C-64EA-AE7A-2131AF7A1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88726-459B-EADD-2AC3-9B8CB26DC401}"/>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D2DAB73D-E2D7-A904-99C1-2B6243CF184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99614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90F3-0A39-DB7D-1BE8-257C9DC8F4C4}"/>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12760A52-E438-E548-D9BA-C76E0DFA89C1}"/>
              </a:ext>
            </a:extLst>
          </p:cNvPr>
          <p:cNvPicPr>
            <a:picLocks noChangeAspect="1"/>
          </p:cNvPicPr>
          <p:nvPr/>
        </p:nvPicPr>
        <p:blipFill>
          <a:blip r:embed="rId2"/>
          <a:stretch>
            <a:fillRect/>
          </a:stretch>
        </p:blipFill>
        <p:spPr>
          <a:xfrm>
            <a:off x="0" y="834390"/>
            <a:ext cx="9144000" cy="3474720"/>
          </a:xfrm>
          <a:prstGeom prst="rect">
            <a:avLst/>
          </a:prstGeom>
        </p:spPr>
      </p:pic>
    </p:spTree>
    <p:extLst>
      <p:ext uri="{BB962C8B-B14F-4D97-AF65-F5344CB8AC3E}">
        <p14:creationId xmlns:p14="http://schemas.microsoft.com/office/powerpoint/2010/main" val="101809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FC7F7-5CE9-6F80-F2BB-3C97E4036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9E273-53AD-3385-7915-3B22472BCF60}"/>
              </a:ext>
            </a:extLst>
          </p:cNvPr>
          <p:cNvSpPr>
            <a:spLocks noGrp="1"/>
          </p:cNvSpPr>
          <p:nvPr>
            <p:ph type="ctrTitle"/>
          </p:nvPr>
        </p:nvSpPr>
        <p:spPr>
          <a:xfrm>
            <a:off x="2211600" y="1491630"/>
            <a:ext cx="5672768" cy="1660020"/>
          </a:xfrm>
        </p:spPr>
        <p:txBody>
          <a:bodyPr/>
          <a:lstStyle/>
          <a:p>
            <a:r>
              <a:rPr lang="en-US" dirty="0"/>
              <a:t>Suitability Certificate  </a:t>
            </a:r>
          </a:p>
        </p:txBody>
      </p:sp>
      <p:pic>
        <p:nvPicPr>
          <p:cNvPr id="3" name="Picture 2">
            <a:extLst>
              <a:ext uri="{FF2B5EF4-FFF2-40B4-BE49-F238E27FC236}">
                <a16:creationId xmlns:a16="http://schemas.microsoft.com/office/drawing/2014/main" id="{28BC078C-44E0-F071-1BC4-4E3F02EBA8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4340" y="771550"/>
            <a:ext cx="937260" cy="1008112"/>
          </a:xfrm>
          <a:prstGeom prst="rect">
            <a:avLst/>
          </a:prstGeom>
          <a:noFill/>
          <a:ln>
            <a:noFill/>
          </a:ln>
        </p:spPr>
      </p:pic>
    </p:spTree>
    <p:extLst>
      <p:ext uri="{BB962C8B-B14F-4D97-AF65-F5344CB8AC3E}">
        <p14:creationId xmlns:p14="http://schemas.microsoft.com/office/powerpoint/2010/main" val="2580140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34D65-F2C4-B494-144D-A11915E7A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9F341-7D82-2D2F-491D-216E2B62570E}"/>
              </a:ext>
            </a:extLst>
          </p:cNvPr>
          <p:cNvSpPr>
            <a:spLocks noGrp="1"/>
          </p:cNvSpPr>
          <p:nvPr>
            <p:ph type="title"/>
          </p:nvPr>
        </p:nvSpPr>
        <p:spPr>
          <a:xfrm>
            <a:off x="1691680" y="1059582"/>
            <a:ext cx="5220300" cy="683100"/>
          </a:xfrm>
        </p:spPr>
        <p:txBody>
          <a:bodyPr/>
          <a:lstStyle/>
          <a:p>
            <a:r>
              <a:rPr lang="en-US" dirty="0"/>
              <a:t>Suitability Certificate  </a:t>
            </a:r>
          </a:p>
        </p:txBody>
      </p:sp>
      <p:sp>
        <p:nvSpPr>
          <p:cNvPr id="3" name="Text Placeholder 2">
            <a:extLst>
              <a:ext uri="{FF2B5EF4-FFF2-40B4-BE49-F238E27FC236}">
                <a16:creationId xmlns:a16="http://schemas.microsoft.com/office/drawing/2014/main" id="{C0361520-0F3A-25F4-4240-01D4EAA0A752}"/>
              </a:ext>
            </a:extLst>
          </p:cNvPr>
          <p:cNvSpPr>
            <a:spLocks noGrp="1"/>
          </p:cNvSpPr>
          <p:nvPr>
            <p:ph type="body" idx="1"/>
          </p:nvPr>
        </p:nvSpPr>
        <p:spPr>
          <a:xfrm>
            <a:off x="1069624" y="1958050"/>
            <a:ext cx="6886752" cy="2618400"/>
          </a:xfrm>
        </p:spPr>
        <p:txBody>
          <a:bodyPr/>
          <a:lstStyle/>
          <a:p>
            <a:r>
              <a:rPr lang="en-US" dirty="0"/>
              <a:t>A Suitability Health Certificate from the District Assembly is issued by the Environmental Health &amp; Sanitation Unit to certify that your premises are fit for the intended use — mostly for food, hospitality, health, and education businesses. It’s required under the Public Health Act, 2012 (Act 851) and Assembly by-laws. + Act 936 Section 12(3)(d) mandates MMDAs to ensure environmental health and sanitation</a:t>
            </a:r>
          </a:p>
        </p:txBody>
      </p:sp>
      <p:sp>
        <p:nvSpPr>
          <p:cNvPr id="4" name="Slide Number Placeholder 3">
            <a:extLst>
              <a:ext uri="{FF2B5EF4-FFF2-40B4-BE49-F238E27FC236}">
                <a16:creationId xmlns:a16="http://schemas.microsoft.com/office/drawing/2014/main" id="{F75D96D5-99C8-D2CC-7F99-55E83F25A40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pic>
        <p:nvPicPr>
          <p:cNvPr id="5" name="Picture 4">
            <a:extLst>
              <a:ext uri="{FF2B5EF4-FFF2-40B4-BE49-F238E27FC236}">
                <a16:creationId xmlns:a16="http://schemas.microsoft.com/office/drawing/2014/main" id="{DF6CA98A-0058-03F3-D244-C6969C6D60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134675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2250"/>
                                  </p:stCondLst>
                                  <p:childTnLst>
                                    <p:animRot by="120000">
                                      <p:cBhvr>
                                        <p:cTn id="19" dur="100" fill="hold">
                                          <p:stCondLst>
                                            <p:cond delay="0"/>
                                          </p:stCondLst>
                                        </p:cTn>
                                        <p:tgtEl>
                                          <p:spTgt spid="3">
                                            <p:txEl>
                                              <p:pRg st="0" end="0"/>
                                            </p:txEl>
                                          </p:spTgt>
                                        </p:tgtEl>
                                        <p:attrNameLst>
                                          <p:attrName>r</p:attrName>
                                        </p:attrNameLst>
                                      </p:cBhvr>
                                    </p:animRot>
                                    <p:animRot by="-240000">
                                      <p:cBhvr>
                                        <p:cTn id="20" dur="200" fill="hold">
                                          <p:stCondLst>
                                            <p:cond delay="200"/>
                                          </p:stCondLst>
                                        </p:cTn>
                                        <p:tgtEl>
                                          <p:spTgt spid="3">
                                            <p:txEl>
                                              <p:pRg st="0" end="0"/>
                                            </p:txEl>
                                          </p:spTgt>
                                        </p:tgtEl>
                                        <p:attrNameLst>
                                          <p:attrName>r</p:attrName>
                                        </p:attrNameLst>
                                      </p:cBhvr>
                                    </p:animRot>
                                    <p:animRot by="240000">
                                      <p:cBhvr>
                                        <p:cTn id="21" dur="200" fill="hold">
                                          <p:stCondLst>
                                            <p:cond delay="400"/>
                                          </p:stCondLst>
                                        </p:cTn>
                                        <p:tgtEl>
                                          <p:spTgt spid="3">
                                            <p:txEl>
                                              <p:pRg st="0" end="0"/>
                                            </p:txEl>
                                          </p:spTgt>
                                        </p:tgtEl>
                                        <p:attrNameLst>
                                          <p:attrName>r</p:attrName>
                                        </p:attrNameLst>
                                      </p:cBhvr>
                                    </p:animRot>
                                    <p:animRot by="-240000">
                                      <p:cBhvr>
                                        <p:cTn id="22" dur="200" fill="hold">
                                          <p:stCondLst>
                                            <p:cond delay="600"/>
                                          </p:stCondLst>
                                        </p:cTn>
                                        <p:tgtEl>
                                          <p:spTgt spid="3">
                                            <p:txEl>
                                              <p:pRg st="0" end="0"/>
                                            </p:txEl>
                                          </p:spTgt>
                                        </p:tgtEl>
                                        <p:attrNameLst>
                                          <p:attrName>r</p:attrName>
                                        </p:attrNameLst>
                                      </p:cBhvr>
                                    </p:animRot>
                                    <p:animRot by="120000">
                                      <p:cBhvr>
                                        <p:cTn id="23"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ext Placeholder 1048605"/>
          <p:cNvSpPr>
            <a:spLocks noGrp="1"/>
          </p:cNvSpPr>
          <p:nvPr>
            <p:ph type="body" idx="1"/>
          </p:nvPr>
        </p:nvSpPr>
        <p:spPr>
          <a:xfrm>
            <a:off x="2627784" y="754049"/>
            <a:ext cx="4777200" cy="3265800"/>
          </a:xfrm>
        </p:spPr>
        <p:txBody>
          <a:bodyPr/>
          <a:lstStyle/>
          <a:p>
            <a:pPr algn="ctr"/>
            <a:r>
              <a:rPr lang="en-US" dirty="0"/>
              <a:t>Marriage Registration @ </a:t>
            </a:r>
            <a:r>
              <a:rPr lang="en-US" dirty="0" err="1"/>
              <a:t>Ablekuma</a:t>
            </a:r>
            <a:r>
              <a:rPr lang="en-US" dirty="0"/>
              <a:t> West Municipal Assembly Assembly Under the Local Governance Act, 2016 (Act 936) </a:t>
            </a:r>
            <a:endParaRPr lang="en-GB" dirty="0"/>
          </a:p>
        </p:txBody>
      </p:sp>
      <p:sp>
        <p:nvSpPr>
          <p:cNvPr id="1048607" name="Slide Number Placeholder 1048606"/>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3</a:t>
            </a:fld>
            <a:endParaRPr lang="en"/>
          </a:p>
        </p:txBody>
      </p:sp>
      <p:pic>
        <p:nvPicPr>
          <p:cNvPr id="2" name="Picture 1">
            <a:extLst>
              <a:ext uri="{FF2B5EF4-FFF2-40B4-BE49-F238E27FC236}">
                <a16:creationId xmlns:a16="http://schemas.microsoft.com/office/drawing/2014/main" id="{FC0F70E3-3C1B-39FA-AF5C-72A7EBDEF1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31590"/>
            <a:ext cx="937260" cy="100811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48606">
                                            <p:txEl>
                                              <p:pRg st="0" end="0"/>
                                            </p:txEl>
                                          </p:spTgt>
                                        </p:tgtEl>
                                        <p:attrNameLst>
                                          <p:attrName>style.visibility</p:attrName>
                                        </p:attrNameLst>
                                      </p:cBhvr>
                                      <p:to>
                                        <p:strVal val="visible"/>
                                      </p:to>
                                    </p:set>
                                    <p:animEffect transition="in" filter="barn(inVertical)">
                                      <p:cBhvr>
                                        <p:cTn id="13" dur="3000"/>
                                        <p:tgtEl>
                                          <p:spTgt spid="104860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1" nodeType="clickEffect">
                                  <p:stCondLst>
                                    <p:cond delay="1500"/>
                                  </p:stCondLst>
                                  <p:childTnLst>
                                    <p:set>
                                      <p:cBhvr>
                                        <p:cTn id="17" dur="1" fill="hold">
                                          <p:stCondLst>
                                            <p:cond delay="0"/>
                                          </p:stCondLst>
                                        </p:cTn>
                                        <p:tgtEl>
                                          <p:spTgt spid="1048606">
                                            <p:txEl>
                                              <p:pRg st="0" end="0"/>
                                            </p:txEl>
                                          </p:spTgt>
                                        </p:tgtEl>
                                        <p:attrNameLst>
                                          <p:attrName>style.visibility</p:attrName>
                                        </p:attrNameLst>
                                      </p:cBhvr>
                                      <p:to>
                                        <p:strVal val="visible"/>
                                      </p:to>
                                    </p:set>
                                    <p:animEffect transition="in" filter="wheel(1)">
                                      <p:cBhvr>
                                        <p:cTn id="18" dur="2000"/>
                                        <p:tgtEl>
                                          <p:spTgt spid="10486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build="p"/>
      <p:bldP spid="1048606"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F3E17-F904-A0B0-70C5-3B7C6C44963A}"/>
            </a:ext>
          </a:extLst>
        </p:cNvPr>
        <p:cNvGrpSpPr/>
        <p:nvPr/>
      </p:nvGrpSpPr>
      <p:grpSpPr>
        <a:xfrm>
          <a:off x="0" y="0"/>
          <a:ext cx="0" cy="0"/>
          <a:chOff x="0" y="0"/>
          <a:chExt cx="0" cy="0"/>
        </a:xfrm>
      </p:grpSpPr>
      <p:sp>
        <p:nvSpPr>
          <p:cNvPr id="1048640" name="Title 1048639">
            <a:extLst>
              <a:ext uri="{FF2B5EF4-FFF2-40B4-BE49-F238E27FC236}">
                <a16:creationId xmlns:a16="http://schemas.microsoft.com/office/drawing/2014/main" id="{10079F4A-5BBB-F0E6-EDA2-9381CA6D5EE4}"/>
              </a:ext>
            </a:extLst>
          </p:cNvPr>
          <p:cNvSpPr>
            <a:spLocks noGrp="1"/>
          </p:cNvSpPr>
          <p:nvPr>
            <p:ph type="title"/>
          </p:nvPr>
        </p:nvSpPr>
        <p:spPr>
          <a:xfrm>
            <a:off x="2195736" y="483518"/>
            <a:ext cx="6771475" cy="720080"/>
          </a:xfrm>
        </p:spPr>
        <p:txBody>
          <a:bodyPr/>
          <a:lstStyle/>
          <a:p>
            <a:r>
              <a:rPr lang="en-US" sz="2000" dirty="0"/>
              <a:t>How To OBTAIN a suitability certificate   </a:t>
            </a:r>
          </a:p>
        </p:txBody>
      </p:sp>
      <p:sp>
        <p:nvSpPr>
          <p:cNvPr id="1048641" name="Text Placeholder 1048640">
            <a:extLst>
              <a:ext uri="{FF2B5EF4-FFF2-40B4-BE49-F238E27FC236}">
                <a16:creationId xmlns:a16="http://schemas.microsoft.com/office/drawing/2014/main" id="{FE9458F3-12D1-DD1C-C4CD-DFBAFF1DF81B}"/>
              </a:ext>
            </a:extLst>
          </p:cNvPr>
          <p:cNvSpPr>
            <a:spLocks noGrp="1"/>
          </p:cNvSpPr>
          <p:nvPr>
            <p:ph type="body" idx="1"/>
          </p:nvPr>
        </p:nvSpPr>
        <p:spPr>
          <a:xfrm>
            <a:off x="1115616" y="1131590"/>
            <a:ext cx="7875859" cy="3880460"/>
          </a:xfrm>
        </p:spPr>
        <p:txBody>
          <a:bodyPr/>
          <a:lstStyle/>
          <a:p>
            <a:r>
              <a:rPr lang="en-US" dirty="0"/>
              <a:t>1. Who Needs It</a:t>
            </a:r>
          </a:p>
          <a:p>
            <a:r>
              <a:rPr lang="en-US" dirty="0"/>
              <a:t>You must get it if you operate: Restaurants, chop bars, bakeries, food joints, catering services Hotels, guest houses, hostels, Schools, day care centers, nurseries, Clinics, herbal centers, pharmacies, Sachet water producers, food processing factories, Any premises where food/drink is prepared or served to the public Without it, you can’t get a Business Operating Permit for those businesses.</a:t>
            </a:r>
          </a:p>
          <a:p>
            <a:r>
              <a:rPr lang="en-US" dirty="0"/>
              <a:t>2. How to Apply – Step by Step</a:t>
            </a:r>
          </a:p>
          <a:p>
            <a:r>
              <a:rPr lang="en-US" dirty="0"/>
              <a:t>Step 1: Go to the Municipal Public Health Department the Assembly </a:t>
            </a:r>
          </a:p>
          <a:p>
            <a:r>
              <a:rPr lang="en-US" dirty="0"/>
              <a:t>Step 2: Make a Formal Request </a:t>
            </a:r>
          </a:p>
          <a:p>
            <a:r>
              <a:rPr lang="en-US" dirty="0"/>
              <a:t>State the name of your business, location, and type of operation</a:t>
            </a:r>
          </a:p>
        </p:txBody>
      </p:sp>
      <p:sp>
        <p:nvSpPr>
          <p:cNvPr id="1048642" name="Slide Number Placeholder 1048641">
            <a:extLst>
              <a:ext uri="{FF2B5EF4-FFF2-40B4-BE49-F238E27FC236}">
                <a16:creationId xmlns:a16="http://schemas.microsoft.com/office/drawing/2014/main" id="{842810A2-A341-7A33-41BF-082EDE77254E}"/>
              </a:ext>
            </a:extLst>
          </p:cNvPr>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30</a:t>
            </a:fld>
            <a:endParaRPr lang="en"/>
          </a:p>
        </p:txBody>
      </p:sp>
      <p:pic>
        <p:nvPicPr>
          <p:cNvPr id="2" name="Picture 1">
            <a:extLst>
              <a:ext uri="{FF2B5EF4-FFF2-40B4-BE49-F238E27FC236}">
                <a16:creationId xmlns:a16="http://schemas.microsoft.com/office/drawing/2014/main" id="{815A71EE-8C5E-FB9A-F60D-5F6A06C2C5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273416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48640"/>
                                        </p:tgtEl>
                                        <p:attrNameLst>
                                          <p:attrName>style.visibility</p:attrName>
                                        </p:attrNameLst>
                                      </p:cBhvr>
                                      <p:to>
                                        <p:strVal val="visible"/>
                                      </p:to>
                                    </p:set>
                                    <p:animEffect transition="in" filter="wheel(1)">
                                      <p:cBhvr>
                                        <p:cTn id="13" dur="2000"/>
                                        <p:tgtEl>
                                          <p:spTgt spid="10486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3249"/>
                                          </p:stCondLst>
                                        </p:cTn>
                                        <p:tgtEl>
                                          <p:spTgt spid="1048641">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3249"/>
                                          </p:stCondLst>
                                        </p:cTn>
                                        <p:tgtEl>
                                          <p:spTgt spid="1048641">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3249"/>
                                          </p:stCondLst>
                                        </p:cTn>
                                        <p:tgtEl>
                                          <p:spTgt spid="1048641">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3249"/>
                                          </p:stCondLst>
                                        </p:cTn>
                                        <p:tgtEl>
                                          <p:spTgt spid="1048641">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3249"/>
                                          </p:stCondLst>
                                        </p:cTn>
                                        <p:tgtEl>
                                          <p:spTgt spid="1048641">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3249"/>
                                          </p:stCondLst>
                                        </p:cTn>
                                        <p:tgtEl>
                                          <p:spTgt spid="10486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p:bldP spid="104864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95979-FC12-29C9-7F3F-95F0C4B000BE}"/>
            </a:ext>
          </a:extLst>
        </p:cNvPr>
        <p:cNvGrpSpPr/>
        <p:nvPr/>
      </p:nvGrpSpPr>
      <p:grpSpPr>
        <a:xfrm>
          <a:off x="0" y="0"/>
          <a:ext cx="0" cy="0"/>
          <a:chOff x="0" y="0"/>
          <a:chExt cx="0" cy="0"/>
        </a:xfrm>
      </p:grpSpPr>
      <p:sp>
        <p:nvSpPr>
          <p:cNvPr id="1048643" name="Text Placeholder 1048642">
            <a:extLst>
              <a:ext uri="{FF2B5EF4-FFF2-40B4-BE49-F238E27FC236}">
                <a16:creationId xmlns:a16="http://schemas.microsoft.com/office/drawing/2014/main" id="{4D7CC10D-6AAB-65FB-AF2D-F7F1194E9F72}"/>
              </a:ext>
            </a:extLst>
          </p:cNvPr>
          <p:cNvSpPr>
            <a:spLocks noGrp="1"/>
          </p:cNvSpPr>
          <p:nvPr>
            <p:ph type="body" idx="1"/>
          </p:nvPr>
        </p:nvSpPr>
        <p:spPr>
          <a:xfrm>
            <a:off x="1513090" y="1463900"/>
            <a:ext cx="7163365" cy="3548150"/>
          </a:xfrm>
        </p:spPr>
        <p:txBody>
          <a:bodyPr/>
          <a:lstStyle/>
          <a:p>
            <a:r>
              <a:rPr lang="en-US" dirty="0"/>
              <a:t>Step 3: Prepare Your Premises &amp; Documents Before inspection, </a:t>
            </a:r>
          </a:p>
          <a:p>
            <a:r>
              <a:rPr lang="en-US" dirty="0"/>
              <a:t>ensure you have: Ghana Card &amp; Business Registration Certificate Building permit for the structure, if new Waste management system – bins, toilet facility, Water supply – safe, potable water source, Handwashing facilities – with soap Proper ventilation &amp; lighting Pest control measures – no rats, cockroaches,  Food handlers’ certificates – for all staff handling food</a:t>
            </a:r>
          </a:p>
          <a:p>
            <a:r>
              <a:rPr lang="en-US" dirty="0"/>
              <a:t>Step 4: Premises Inspection Environmental Health Officers will visit unannounced or on a scheduled date</a:t>
            </a:r>
          </a:p>
          <a:p>
            <a:r>
              <a:rPr lang="en-US" dirty="0"/>
              <a:t>They check: sanitation, safety, health impact, pest control, environmental &amp; health impact For industrial premises: they monitor standards, pollution prevention, health &amp; safety</a:t>
            </a:r>
          </a:p>
        </p:txBody>
      </p:sp>
      <p:sp>
        <p:nvSpPr>
          <p:cNvPr id="1048644" name="Slide Number Placeholder 1048643">
            <a:extLst>
              <a:ext uri="{FF2B5EF4-FFF2-40B4-BE49-F238E27FC236}">
                <a16:creationId xmlns:a16="http://schemas.microsoft.com/office/drawing/2014/main" id="{6B8DAC55-CDF9-6668-94C7-1BC447F1AEEC}"/>
              </a:ext>
            </a:extLst>
          </p:cNvPr>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31</a:t>
            </a:fld>
            <a:endParaRPr lang="en"/>
          </a:p>
        </p:txBody>
      </p:sp>
      <p:pic>
        <p:nvPicPr>
          <p:cNvPr id="2" name="Picture 1">
            <a:extLst>
              <a:ext uri="{FF2B5EF4-FFF2-40B4-BE49-F238E27FC236}">
                <a16:creationId xmlns:a16="http://schemas.microsoft.com/office/drawing/2014/main" id="{66B494D6-E0DF-520E-A58D-361E560177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
        <p:nvSpPr>
          <p:cNvPr id="3" name="Title 1048639">
            <a:extLst>
              <a:ext uri="{FF2B5EF4-FFF2-40B4-BE49-F238E27FC236}">
                <a16:creationId xmlns:a16="http://schemas.microsoft.com/office/drawing/2014/main" id="{66BFC80F-7BB0-7796-9D59-88D3B357C1DB}"/>
              </a:ext>
            </a:extLst>
          </p:cNvPr>
          <p:cNvSpPr>
            <a:spLocks noGrp="1"/>
          </p:cNvSpPr>
          <p:nvPr>
            <p:ph type="title"/>
          </p:nvPr>
        </p:nvSpPr>
        <p:spPr>
          <a:xfrm>
            <a:off x="1784401" y="771549"/>
            <a:ext cx="6388000" cy="673755"/>
          </a:xfrm>
        </p:spPr>
        <p:txBody>
          <a:bodyPr/>
          <a:lstStyle/>
          <a:p>
            <a:r>
              <a:rPr lang="en-US" sz="2000" dirty="0"/>
              <a:t>How To OBTAIN a suitability certificate </a:t>
            </a:r>
            <a:endParaRPr lang="en-GB" sz="2000" dirty="0"/>
          </a:p>
        </p:txBody>
      </p:sp>
    </p:spTree>
    <p:extLst>
      <p:ext uri="{BB962C8B-B14F-4D97-AF65-F5344CB8AC3E}">
        <p14:creationId xmlns:p14="http://schemas.microsoft.com/office/powerpoint/2010/main" val="2220683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ppt_x"/>
                                          </p:val>
                                        </p:tav>
                                        <p:tav tm="100000">
                                          <p:val>
                                            <p:strVal val="#ppt_x"/>
                                          </p:val>
                                        </p:tav>
                                      </p:tavLst>
                                    </p:anim>
                                    <p:anim calcmode="lin" valueType="num">
                                      <p:cBhvr additive="base">
                                        <p:cTn id="1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643">
                                            <p:txEl>
                                              <p:pRg st="0" end="0"/>
                                            </p:txEl>
                                          </p:spTgt>
                                        </p:tgtEl>
                                        <p:attrNameLst>
                                          <p:attrName>style.visibility</p:attrName>
                                        </p:attrNameLst>
                                      </p:cBhvr>
                                      <p:to>
                                        <p:strVal val="visible"/>
                                      </p:to>
                                    </p:set>
                                    <p:anim calcmode="lin" valueType="num">
                                      <p:cBhvr additive="base">
                                        <p:cTn id="19" dur="2250" fill="hold"/>
                                        <p:tgtEl>
                                          <p:spTgt spid="1048643">
                                            <p:txEl>
                                              <p:pRg st="0" end="0"/>
                                            </p:txEl>
                                          </p:spTgt>
                                        </p:tgtEl>
                                        <p:attrNameLst>
                                          <p:attrName>ppt_x</p:attrName>
                                        </p:attrNameLst>
                                      </p:cBhvr>
                                      <p:tavLst>
                                        <p:tav tm="0">
                                          <p:val>
                                            <p:strVal val="#ppt_x"/>
                                          </p:val>
                                        </p:tav>
                                        <p:tav tm="100000">
                                          <p:val>
                                            <p:strVal val="#ppt_x"/>
                                          </p:val>
                                        </p:tav>
                                      </p:tavLst>
                                    </p:anim>
                                    <p:anim calcmode="lin" valueType="num">
                                      <p:cBhvr additive="base">
                                        <p:cTn id="20" dur="2250" fill="hold"/>
                                        <p:tgtEl>
                                          <p:spTgt spid="1048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8643">
                                            <p:txEl>
                                              <p:pRg st="1" end="1"/>
                                            </p:txEl>
                                          </p:spTgt>
                                        </p:tgtEl>
                                        <p:attrNameLst>
                                          <p:attrName>style.visibility</p:attrName>
                                        </p:attrNameLst>
                                      </p:cBhvr>
                                      <p:to>
                                        <p:strVal val="visible"/>
                                      </p:to>
                                    </p:set>
                                    <p:anim calcmode="lin" valueType="num">
                                      <p:cBhvr additive="base">
                                        <p:cTn id="25" dur="2250" fill="hold"/>
                                        <p:tgtEl>
                                          <p:spTgt spid="1048643">
                                            <p:txEl>
                                              <p:pRg st="1" end="1"/>
                                            </p:txEl>
                                          </p:spTgt>
                                        </p:tgtEl>
                                        <p:attrNameLst>
                                          <p:attrName>ppt_x</p:attrName>
                                        </p:attrNameLst>
                                      </p:cBhvr>
                                      <p:tavLst>
                                        <p:tav tm="0">
                                          <p:val>
                                            <p:strVal val="#ppt_x"/>
                                          </p:val>
                                        </p:tav>
                                        <p:tav tm="100000">
                                          <p:val>
                                            <p:strVal val="#ppt_x"/>
                                          </p:val>
                                        </p:tav>
                                      </p:tavLst>
                                    </p:anim>
                                    <p:anim calcmode="lin" valueType="num">
                                      <p:cBhvr additive="base">
                                        <p:cTn id="26" dur="2250" fill="hold"/>
                                        <p:tgtEl>
                                          <p:spTgt spid="1048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8643">
                                            <p:txEl>
                                              <p:pRg st="2" end="2"/>
                                            </p:txEl>
                                          </p:spTgt>
                                        </p:tgtEl>
                                        <p:attrNameLst>
                                          <p:attrName>style.visibility</p:attrName>
                                        </p:attrNameLst>
                                      </p:cBhvr>
                                      <p:to>
                                        <p:strVal val="visible"/>
                                      </p:to>
                                    </p:set>
                                    <p:anim calcmode="lin" valueType="num">
                                      <p:cBhvr additive="base">
                                        <p:cTn id="31" dur="2250" fill="hold"/>
                                        <p:tgtEl>
                                          <p:spTgt spid="1048643">
                                            <p:txEl>
                                              <p:pRg st="2" end="2"/>
                                            </p:txEl>
                                          </p:spTgt>
                                        </p:tgtEl>
                                        <p:attrNameLst>
                                          <p:attrName>ppt_x</p:attrName>
                                        </p:attrNameLst>
                                      </p:cBhvr>
                                      <p:tavLst>
                                        <p:tav tm="0">
                                          <p:val>
                                            <p:strVal val="#ppt_x"/>
                                          </p:val>
                                        </p:tav>
                                        <p:tav tm="100000">
                                          <p:val>
                                            <p:strVal val="#ppt_x"/>
                                          </p:val>
                                        </p:tav>
                                      </p:tavLst>
                                    </p:anim>
                                    <p:anim calcmode="lin" valueType="num">
                                      <p:cBhvr additive="base">
                                        <p:cTn id="32" dur="2250" fill="hold"/>
                                        <p:tgtEl>
                                          <p:spTgt spid="10486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8643">
                                            <p:txEl>
                                              <p:pRg st="3" end="3"/>
                                            </p:txEl>
                                          </p:spTgt>
                                        </p:tgtEl>
                                        <p:attrNameLst>
                                          <p:attrName>style.visibility</p:attrName>
                                        </p:attrNameLst>
                                      </p:cBhvr>
                                      <p:to>
                                        <p:strVal val="visible"/>
                                      </p:to>
                                    </p:set>
                                    <p:anim calcmode="lin" valueType="num">
                                      <p:cBhvr additive="base">
                                        <p:cTn id="37" dur="2250" fill="hold"/>
                                        <p:tgtEl>
                                          <p:spTgt spid="1048643">
                                            <p:txEl>
                                              <p:pRg st="3" end="3"/>
                                            </p:txEl>
                                          </p:spTgt>
                                        </p:tgtEl>
                                        <p:attrNameLst>
                                          <p:attrName>ppt_x</p:attrName>
                                        </p:attrNameLst>
                                      </p:cBhvr>
                                      <p:tavLst>
                                        <p:tav tm="0">
                                          <p:val>
                                            <p:strVal val="#ppt_x"/>
                                          </p:val>
                                        </p:tav>
                                        <p:tav tm="100000">
                                          <p:val>
                                            <p:strVal val="#ppt_x"/>
                                          </p:val>
                                        </p:tav>
                                      </p:tavLst>
                                    </p:anim>
                                    <p:anim calcmode="lin" valueType="num">
                                      <p:cBhvr additive="base">
                                        <p:cTn id="38" dur="2250" fill="hold"/>
                                        <p:tgtEl>
                                          <p:spTgt spid="10486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8AAD5-C99E-2DEF-6F87-34B4E7F26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573F2-0830-CAD6-48BB-77455A5277BD}"/>
              </a:ext>
            </a:extLst>
          </p:cNvPr>
          <p:cNvSpPr>
            <a:spLocks noGrp="1"/>
          </p:cNvSpPr>
          <p:nvPr>
            <p:ph type="title"/>
          </p:nvPr>
        </p:nvSpPr>
        <p:spPr>
          <a:xfrm>
            <a:off x="1763688" y="560720"/>
            <a:ext cx="6264696" cy="683100"/>
          </a:xfrm>
        </p:spPr>
        <p:txBody>
          <a:bodyPr/>
          <a:lstStyle/>
          <a:p>
            <a:r>
              <a:rPr lang="en-US" sz="2400" dirty="0"/>
              <a:t>How To OBTAIN a suitability certificate </a:t>
            </a:r>
          </a:p>
        </p:txBody>
      </p:sp>
      <p:sp>
        <p:nvSpPr>
          <p:cNvPr id="3" name="Text Placeholder 2">
            <a:extLst>
              <a:ext uri="{FF2B5EF4-FFF2-40B4-BE49-F238E27FC236}">
                <a16:creationId xmlns:a16="http://schemas.microsoft.com/office/drawing/2014/main" id="{D44A316A-5319-B39F-2612-4110779DE19C}"/>
              </a:ext>
            </a:extLst>
          </p:cNvPr>
          <p:cNvSpPr>
            <a:spLocks noGrp="1"/>
          </p:cNvSpPr>
          <p:nvPr>
            <p:ph type="body" idx="1"/>
          </p:nvPr>
        </p:nvSpPr>
        <p:spPr>
          <a:xfrm>
            <a:off x="1043608" y="1203598"/>
            <a:ext cx="6552727" cy="3528392"/>
          </a:xfrm>
        </p:spPr>
        <p:txBody>
          <a:bodyPr/>
          <a:lstStyle/>
          <a:p>
            <a:r>
              <a:rPr lang="en-US" dirty="0"/>
              <a:t>Step 5: Pay Approved Fees </a:t>
            </a:r>
            <a:r>
              <a:rPr lang="en-US" dirty="0" err="1"/>
              <a:t>Fees</a:t>
            </a:r>
            <a:r>
              <a:rPr lang="en-US" dirty="0"/>
              <a:t> are set by the Assembly’s annual Fee-Fixing Resolution – </a:t>
            </a:r>
          </a:p>
          <a:p>
            <a:r>
              <a:rPr lang="en-US" dirty="0"/>
              <a:t>Step 6: Collect Certificate If your premises meet standards, the Suitability Health Certificate is issued</a:t>
            </a:r>
          </a:p>
          <a:p>
            <a:r>
              <a:rPr lang="en-US" dirty="0"/>
              <a:t>You’ll need this certificate to apply for or renew your Business Operating Permit</a:t>
            </a:r>
          </a:p>
          <a:p>
            <a:endParaRPr lang="en-US" dirty="0"/>
          </a:p>
        </p:txBody>
      </p:sp>
      <p:sp>
        <p:nvSpPr>
          <p:cNvPr id="4" name="Slide Number Placeholder 3">
            <a:extLst>
              <a:ext uri="{FF2B5EF4-FFF2-40B4-BE49-F238E27FC236}">
                <a16:creationId xmlns:a16="http://schemas.microsoft.com/office/drawing/2014/main" id="{1D9BE2AA-DC54-A543-960F-F9119F5605B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pic>
        <p:nvPicPr>
          <p:cNvPr id="5" name="Picture 4">
            <a:extLst>
              <a:ext uri="{FF2B5EF4-FFF2-40B4-BE49-F238E27FC236}">
                <a16:creationId xmlns:a16="http://schemas.microsoft.com/office/drawing/2014/main" id="{5A8EADF1-3DE0-73ED-538A-9159CCB5D6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2570881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125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125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125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CF7C7-FF01-295C-68C8-A98C890D3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B4E32-1586-AD3A-D6F3-401617B338C8}"/>
              </a:ext>
            </a:extLst>
          </p:cNvPr>
          <p:cNvSpPr>
            <a:spLocks noGrp="1"/>
          </p:cNvSpPr>
          <p:nvPr>
            <p:ph type="title"/>
          </p:nvPr>
        </p:nvSpPr>
        <p:spPr>
          <a:xfrm>
            <a:off x="2033856" y="358050"/>
            <a:ext cx="6210552" cy="917555"/>
          </a:xfrm>
        </p:spPr>
        <p:txBody>
          <a:bodyPr/>
          <a:lstStyle/>
          <a:p>
            <a:r>
              <a:rPr lang="en-US" sz="2400" dirty="0"/>
              <a:t>How To OBTAIN a suitability certificate</a:t>
            </a:r>
          </a:p>
        </p:txBody>
      </p:sp>
      <p:sp>
        <p:nvSpPr>
          <p:cNvPr id="3" name="Text Placeholder 2">
            <a:extLst>
              <a:ext uri="{FF2B5EF4-FFF2-40B4-BE49-F238E27FC236}">
                <a16:creationId xmlns:a16="http://schemas.microsoft.com/office/drawing/2014/main" id="{32F401A4-FA9A-D5F1-F6A1-0F9A516AAB68}"/>
              </a:ext>
            </a:extLst>
          </p:cNvPr>
          <p:cNvSpPr>
            <a:spLocks noGrp="1"/>
          </p:cNvSpPr>
          <p:nvPr>
            <p:ph type="body" idx="1"/>
          </p:nvPr>
        </p:nvSpPr>
        <p:spPr>
          <a:xfrm>
            <a:off x="1691680" y="1454650"/>
            <a:ext cx="6864195" cy="3121800"/>
          </a:xfrm>
        </p:spPr>
        <p:txBody>
          <a:bodyPr/>
          <a:lstStyle/>
          <a:p>
            <a:r>
              <a:rPr lang="en-US" dirty="0"/>
              <a:t>3. Key Conditions Annual renewal – require renewal every year </a:t>
            </a:r>
          </a:p>
          <a:p>
            <a:r>
              <a:rPr lang="en-US" dirty="0"/>
              <a:t>Re-inspection – Officers can re-inspect anytime. Certificate can be withdrawn if standards drop No certificate = closure – Operating without it breaches Act 851 and Assembly by-laws.</a:t>
            </a:r>
          </a:p>
          <a:p>
            <a:r>
              <a:rPr lang="en-US" dirty="0"/>
              <a:t> You can be prosecuted Staff must have food handler’s certs – Valid medical certificates for all food handlers</a:t>
            </a:r>
          </a:p>
          <a:p>
            <a:r>
              <a:rPr lang="en-US" dirty="0"/>
              <a:t>4. Timeline Inspection: Usually within 7-14 days of application Issuance: 1-3 days after you pass inspection and pay fees Total: ∼2 weeks if premises are ready</a:t>
            </a:r>
          </a:p>
          <a:p>
            <a:endParaRPr lang="en-US" dirty="0"/>
          </a:p>
        </p:txBody>
      </p:sp>
      <p:sp>
        <p:nvSpPr>
          <p:cNvPr id="4" name="Slide Number Placeholder 3">
            <a:extLst>
              <a:ext uri="{FF2B5EF4-FFF2-40B4-BE49-F238E27FC236}">
                <a16:creationId xmlns:a16="http://schemas.microsoft.com/office/drawing/2014/main" id="{7D150BA1-2AD0-AF5A-6A22-F622DA90D16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pic>
        <p:nvPicPr>
          <p:cNvPr id="5" name="Picture 4">
            <a:extLst>
              <a:ext uri="{FF2B5EF4-FFF2-40B4-BE49-F238E27FC236}">
                <a16:creationId xmlns:a16="http://schemas.microsoft.com/office/drawing/2014/main" id="{39674918-6439-4381-F8BB-93AA2221C8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4200592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175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175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175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175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CE98-33FE-08E0-9A54-4852CA028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67F31-E701-A287-DC77-D11D3697173C}"/>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9ECC5071-822E-A0B7-0B47-BED0E6A256B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03658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D60F-CB7B-B17F-A8FC-94FD5232FA2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64BE7E0-9811-363D-D8CA-2C7573D0653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5B60248-BCFA-D5E4-C573-42C02699A0FF}"/>
              </a:ext>
            </a:extLst>
          </p:cNvPr>
          <p:cNvPicPr>
            <a:picLocks noChangeAspect="1"/>
          </p:cNvPicPr>
          <p:nvPr/>
        </p:nvPicPr>
        <p:blipFill>
          <a:blip r:embed="rId2"/>
          <a:stretch>
            <a:fillRect/>
          </a:stretch>
        </p:blipFill>
        <p:spPr>
          <a:xfrm>
            <a:off x="0" y="834390"/>
            <a:ext cx="9144000" cy="3474720"/>
          </a:xfrm>
          <a:prstGeom prst="rect">
            <a:avLst/>
          </a:prstGeom>
        </p:spPr>
      </p:pic>
    </p:spTree>
    <p:extLst>
      <p:ext uri="{BB962C8B-B14F-4D97-AF65-F5344CB8AC3E}">
        <p14:creationId xmlns:p14="http://schemas.microsoft.com/office/powerpoint/2010/main" val="139413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A1E7-008B-3BEA-ECFB-B25F44096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8E0B5-F319-A50C-9010-03169CEF29DB}"/>
              </a:ext>
            </a:extLst>
          </p:cNvPr>
          <p:cNvSpPr>
            <a:spLocks noGrp="1"/>
          </p:cNvSpPr>
          <p:nvPr>
            <p:ph type="ctrTitle"/>
          </p:nvPr>
        </p:nvSpPr>
        <p:spPr>
          <a:xfrm>
            <a:off x="2211600" y="1491630"/>
            <a:ext cx="5672768" cy="1660020"/>
          </a:xfrm>
        </p:spPr>
        <p:txBody>
          <a:bodyPr/>
          <a:lstStyle/>
          <a:p>
            <a:r>
              <a:rPr lang="en-US" dirty="0"/>
              <a:t>Social services </a:t>
            </a:r>
          </a:p>
        </p:txBody>
      </p:sp>
      <p:pic>
        <p:nvPicPr>
          <p:cNvPr id="3" name="Picture 2">
            <a:extLst>
              <a:ext uri="{FF2B5EF4-FFF2-40B4-BE49-F238E27FC236}">
                <a16:creationId xmlns:a16="http://schemas.microsoft.com/office/drawing/2014/main" id="{AF0050E3-148A-A26C-4A1F-D80A21A6FB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003" y="987574"/>
            <a:ext cx="937260" cy="1008112"/>
          </a:xfrm>
          <a:prstGeom prst="rect">
            <a:avLst/>
          </a:prstGeom>
          <a:noFill/>
          <a:ln>
            <a:noFill/>
          </a:ln>
        </p:spPr>
      </p:pic>
    </p:spTree>
    <p:extLst>
      <p:ext uri="{BB962C8B-B14F-4D97-AF65-F5344CB8AC3E}">
        <p14:creationId xmlns:p14="http://schemas.microsoft.com/office/powerpoint/2010/main" val="3952084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2DB6E-7035-F9B7-AA0E-DA1445696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BD377-52AB-778E-4A0B-99C0638DDE93}"/>
              </a:ext>
            </a:extLst>
          </p:cNvPr>
          <p:cNvSpPr>
            <a:spLocks noGrp="1"/>
          </p:cNvSpPr>
          <p:nvPr>
            <p:ph type="title"/>
          </p:nvPr>
        </p:nvSpPr>
        <p:spPr>
          <a:xfrm>
            <a:off x="1691680" y="1059582"/>
            <a:ext cx="5220300" cy="683100"/>
          </a:xfrm>
        </p:spPr>
        <p:txBody>
          <a:bodyPr/>
          <a:lstStyle/>
          <a:p>
            <a:r>
              <a:rPr lang="en-US" dirty="0"/>
              <a:t>Social services </a:t>
            </a:r>
          </a:p>
        </p:txBody>
      </p:sp>
      <p:sp>
        <p:nvSpPr>
          <p:cNvPr id="3" name="Text Placeholder 2">
            <a:extLst>
              <a:ext uri="{FF2B5EF4-FFF2-40B4-BE49-F238E27FC236}">
                <a16:creationId xmlns:a16="http://schemas.microsoft.com/office/drawing/2014/main" id="{62DC6044-238A-939C-74E4-B5A3D4248678}"/>
              </a:ext>
            </a:extLst>
          </p:cNvPr>
          <p:cNvSpPr>
            <a:spLocks noGrp="1"/>
          </p:cNvSpPr>
          <p:nvPr>
            <p:ph type="body" idx="1"/>
          </p:nvPr>
        </p:nvSpPr>
        <p:spPr>
          <a:xfrm>
            <a:off x="1069624" y="1958050"/>
            <a:ext cx="6886752" cy="2618400"/>
          </a:xfrm>
        </p:spPr>
        <p:txBody>
          <a:bodyPr/>
          <a:lstStyle/>
          <a:p>
            <a:r>
              <a:rPr lang="en-US" dirty="0"/>
              <a:t>how to access Social Services from a District Assembly in Ghana under Local Governance Act, 2016 (Act 936). These services are handled by the Department of Social Welfare &amp; Community Development at each MMDA.1. What Social Services Are Available at the </a:t>
            </a:r>
            <a:r>
              <a:rPr lang="en-US" dirty="0" err="1"/>
              <a:t>AssemblyUnder</a:t>
            </a:r>
            <a:r>
              <a:rPr lang="en-US" dirty="0"/>
              <a:t> Act 936, Section 12(3)(c) &amp;</a:t>
            </a:r>
          </a:p>
        </p:txBody>
      </p:sp>
      <p:sp>
        <p:nvSpPr>
          <p:cNvPr id="4" name="Slide Number Placeholder 3">
            <a:extLst>
              <a:ext uri="{FF2B5EF4-FFF2-40B4-BE49-F238E27FC236}">
                <a16:creationId xmlns:a16="http://schemas.microsoft.com/office/drawing/2014/main" id="{1B613070-A955-78D2-FE5F-C8ACEE41299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37</a:t>
            </a:fld>
            <a:endParaRPr lang="en"/>
          </a:p>
        </p:txBody>
      </p:sp>
      <p:pic>
        <p:nvPicPr>
          <p:cNvPr id="5" name="Picture 4">
            <a:extLst>
              <a:ext uri="{FF2B5EF4-FFF2-40B4-BE49-F238E27FC236}">
                <a16:creationId xmlns:a16="http://schemas.microsoft.com/office/drawing/2014/main" id="{953108D3-3962-C6F0-4AE2-3C5961C1A4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162251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8B9C7-EEC0-5331-1596-253353D73FEB}"/>
            </a:ext>
          </a:extLst>
        </p:cNvPr>
        <p:cNvGrpSpPr/>
        <p:nvPr/>
      </p:nvGrpSpPr>
      <p:grpSpPr>
        <a:xfrm>
          <a:off x="0" y="0"/>
          <a:ext cx="0" cy="0"/>
          <a:chOff x="0" y="0"/>
          <a:chExt cx="0" cy="0"/>
        </a:xfrm>
      </p:grpSpPr>
      <p:sp>
        <p:nvSpPr>
          <p:cNvPr id="1048640" name="Title 1048639">
            <a:extLst>
              <a:ext uri="{FF2B5EF4-FFF2-40B4-BE49-F238E27FC236}">
                <a16:creationId xmlns:a16="http://schemas.microsoft.com/office/drawing/2014/main" id="{3B703987-D9A2-A644-4C19-76A59AA4EC32}"/>
              </a:ext>
            </a:extLst>
          </p:cNvPr>
          <p:cNvSpPr>
            <a:spLocks noGrp="1"/>
          </p:cNvSpPr>
          <p:nvPr>
            <p:ph type="title"/>
          </p:nvPr>
        </p:nvSpPr>
        <p:spPr>
          <a:xfrm>
            <a:off x="2195736" y="483518"/>
            <a:ext cx="6771475" cy="720080"/>
          </a:xfrm>
        </p:spPr>
        <p:txBody>
          <a:bodyPr/>
          <a:lstStyle/>
          <a:p>
            <a:r>
              <a:rPr lang="en-US" sz="2000" dirty="0"/>
              <a:t>How To access social services  </a:t>
            </a:r>
          </a:p>
        </p:txBody>
      </p:sp>
      <p:sp>
        <p:nvSpPr>
          <p:cNvPr id="1048641" name="Text Placeholder 1048640">
            <a:extLst>
              <a:ext uri="{FF2B5EF4-FFF2-40B4-BE49-F238E27FC236}">
                <a16:creationId xmlns:a16="http://schemas.microsoft.com/office/drawing/2014/main" id="{4EF958B0-ECEA-A8AE-2CCB-B2E49765A5B3}"/>
              </a:ext>
            </a:extLst>
          </p:cNvPr>
          <p:cNvSpPr>
            <a:spLocks noGrp="1"/>
          </p:cNvSpPr>
          <p:nvPr>
            <p:ph type="body" idx="1"/>
          </p:nvPr>
        </p:nvSpPr>
        <p:spPr>
          <a:xfrm>
            <a:off x="1115616" y="1131590"/>
            <a:ext cx="7875859" cy="3880460"/>
          </a:xfrm>
        </p:spPr>
        <p:txBody>
          <a:bodyPr/>
          <a:lstStyle/>
          <a:p>
            <a:r>
              <a:rPr lang="en-US" dirty="0"/>
              <a:t>Social Welfare Services </a:t>
            </a:r>
          </a:p>
          <a:p>
            <a:r>
              <a:rPr lang="en-US" dirty="0"/>
              <a:t>LEAP cash transfer </a:t>
            </a:r>
            <a:r>
              <a:rPr lang="en-US" dirty="0" err="1"/>
              <a:t>programme</a:t>
            </a:r>
            <a:endParaRPr lang="en-US" dirty="0"/>
          </a:p>
          <a:p>
            <a:r>
              <a:rPr lang="en-US" dirty="0"/>
              <a:t>registration &amp; support Persons With Disability (PWD) Fund – 3% of DACF </a:t>
            </a:r>
          </a:p>
          <a:p>
            <a:r>
              <a:rPr lang="en-US" dirty="0"/>
              <a:t>Child rights protection, family welfare,</a:t>
            </a:r>
          </a:p>
          <a:p>
            <a:r>
              <a:rPr lang="en-US" dirty="0"/>
              <a:t>foster care Livelihood Empowerment Against Poverty </a:t>
            </a:r>
          </a:p>
          <a:p>
            <a:r>
              <a:rPr lang="en-US" dirty="0"/>
              <a:t>support Community Development Services</a:t>
            </a:r>
          </a:p>
          <a:p>
            <a:r>
              <a:rPr lang="en-US" dirty="0"/>
              <a:t>Adult education &amp; literacy programs</a:t>
            </a:r>
          </a:p>
          <a:p>
            <a:r>
              <a:rPr lang="en-US" dirty="0"/>
              <a:t>Women empowerment &amp; skills training</a:t>
            </a:r>
          </a:p>
          <a:p>
            <a:r>
              <a:rPr lang="en-US" dirty="0"/>
              <a:t>NGO registration &amp; monitoring</a:t>
            </a:r>
          </a:p>
          <a:p>
            <a:r>
              <a:rPr lang="en-US" dirty="0"/>
              <a:t>Self-help project </a:t>
            </a:r>
          </a:p>
        </p:txBody>
      </p:sp>
      <p:sp>
        <p:nvSpPr>
          <p:cNvPr id="1048642" name="Slide Number Placeholder 1048641">
            <a:extLst>
              <a:ext uri="{FF2B5EF4-FFF2-40B4-BE49-F238E27FC236}">
                <a16:creationId xmlns:a16="http://schemas.microsoft.com/office/drawing/2014/main" id="{949FA66E-7CB5-F27A-9154-7C2055B23CCD}"/>
              </a:ext>
            </a:extLst>
          </p:cNvPr>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38</a:t>
            </a:fld>
            <a:endParaRPr lang="en"/>
          </a:p>
        </p:txBody>
      </p:sp>
      <p:pic>
        <p:nvPicPr>
          <p:cNvPr id="2" name="Picture 1">
            <a:extLst>
              <a:ext uri="{FF2B5EF4-FFF2-40B4-BE49-F238E27FC236}">
                <a16:creationId xmlns:a16="http://schemas.microsoft.com/office/drawing/2014/main" id="{45A8731B-59DE-57FF-F6A1-0897D693F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930362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48640"/>
                                        </p:tgtEl>
                                        <p:attrNameLst>
                                          <p:attrName>style.visibility</p:attrName>
                                        </p:attrNameLst>
                                      </p:cBhvr>
                                      <p:to>
                                        <p:strVal val="visible"/>
                                      </p:to>
                                    </p:set>
                                    <p:animEffect transition="in" filter="wheel(1)">
                                      <p:cBhvr>
                                        <p:cTn id="13" dur="2000"/>
                                        <p:tgtEl>
                                          <p:spTgt spid="10486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3249"/>
                                          </p:stCondLst>
                                        </p:cTn>
                                        <p:tgtEl>
                                          <p:spTgt spid="1048641">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3249"/>
                                          </p:stCondLst>
                                        </p:cTn>
                                        <p:tgtEl>
                                          <p:spTgt spid="1048641">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3249"/>
                                          </p:stCondLst>
                                        </p:cTn>
                                        <p:tgtEl>
                                          <p:spTgt spid="1048641">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3249"/>
                                          </p:stCondLst>
                                        </p:cTn>
                                        <p:tgtEl>
                                          <p:spTgt spid="1048641">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3249"/>
                                          </p:stCondLst>
                                        </p:cTn>
                                        <p:tgtEl>
                                          <p:spTgt spid="1048641">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3249"/>
                                          </p:stCondLst>
                                        </p:cTn>
                                        <p:tgtEl>
                                          <p:spTgt spid="1048641">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3249"/>
                                          </p:stCondLst>
                                        </p:cTn>
                                        <p:tgtEl>
                                          <p:spTgt spid="1048641">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3249"/>
                                          </p:stCondLst>
                                        </p:cTn>
                                        <p:tgtEl>
                                          <p:spTgt spid="1048641">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3249"/>
                                          </p:stCondLst>
                                        </p:cTn>
                                        <p:tgtEl>
                                          <p:spTgt spid="1048641">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3249"/>
                                          </p:stCondLst>
                                        </p:cTn>
                                        <p:tgtEl>
                                          <p:spTgt spid="10486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p:bldP spid="104864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8CCA1-0C78-8F11-B870-5371DB2ADA4D}"/>
            </a:ext>
          </a:extLst>
        </p:cNvPr>
        <p:cNvGrpSpPr/>
        <p:nvPr/>
      </p:nvGrpSpPr>
      <p:grpSpPr>
        <a:xfrm>
          <a:off x="0" y="0"/>
          <a:ext cx="0" cy="0"/>
          <a:chOff x="0" y="0"/>
          <a:chExt cx="0" cy="0"/>
        </a:xfrm>
      </p:grpSpPr>
      <p:sp>
        <p:nvSpPr>
          <p:cNvPr id="1048643" name="Text Placeholder 1048642">
            <a:extLst>
              <a:ext uri="{FF2B5EF4-FFF2-40B4-BE49-F238E27FC236}">
                <a16:creationId xmlns:a16="http://schemas.microsoft.com/office/drawing/2014/main" id="{ACA4BF35-1DC1-0AC1-93F2-0603FC3A2EC1}"/>
              </a:ext>
            </a:extLst>
          </p:cNvPr>
          <p:cNvSpPr>
            <a:spLocks noGrp="1"/>
          </p:cNvSpPr>
          <p:nvPr>
            <p:ph type="body" idx="1"/>
          </p:nvPr>
        </p:nvSpPr>
        <p:spPr>
          <a:xfrm>
            <a:off x="1513090" y="1463900"/>
            <a:ext cx="7163365" cy="3548150"/>
          </a:xfrm>
        </p:spPr>
        <p:txBody>
          <a:bodyPr/>
          <a:lstStyle/>
          <a:p>
            <a:r>
              <a:rPr lang="en-US" dirty="0"/>
              <a:t>support Child Protection &amp; Family Services </a:t>
            </a:r>
          </a:p>
          <a:p>
            <a:r>
              <a:rPr lang="en-US" dirty="0"/>
              <a:t>Child maintenance cases</a:t>
            </a:r>
          </a:p>
          <a:p>
            <a:r>
              <a:rPr lang="en-US" dirty="0"/>
              <a:t>Custody &amp; paternity issues – referred to Family Tribunal</a:t>
            </a:r>
          </a:p>
          <a:p>
            <a:r>
              <a:rPr lang="en-US" dirty="0"/>
              <a:t>Day care center registration &amp; inspection</a:t>
            </a:r>
          </a:p>
          <a:p>
            <a:r>
              <a:rPr lang="en-US" dirty="0"/>
              <a:t>Orphan &amp; vulnerable children support</a:t>
            </a:r>
          </a:p>
          <a:p>
            <a:endParaRPr lang="en-US" dirty="0"/>
          </a:p>
        </p:txBody>
      </p:sp>
      <p:sp>
        <p:nvSpPr>
          <p:cNvPr id="1048644" name="Slide Number Placeholder 1048643">
            <a:extLst>
              <a:ext uri="{FF2B5EF4-FFF2-40B4-BE49-F238E27FC236}">
                <a16:creationId xmlns:a16="http://schemas.microsoft.com/office/drawing/2014/main" id="{ABC84B5F-100C-D175-A8B1-53A1E0DBA351}"/>
              </a:ext>
            </a:extLst>
          </p:cNvPr>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39</a:t>
            </a:fld>
            <a:endParaRPr lang="en"/>
          </a:p>
        </p:txBody>
      </p:sp>
      <p:pic>
        <p:nvPicPr>
          <p:cNvPr id="2" name="Picture 1">
            <a:extLst>
              <a:ext uri="{FF2B5EF4-FFF2-40B4-BE49-F238E27FC236}">
                <a16:creationId xmlns:a16="http://schemas.microsoft.com/office/drawing/2014/main" id="{EEEA244F-535B-327F-09A1-3C1D4A097E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
        <p:nvSpPr>
          <p:cNvPr id="3" name="Title 1048639">
            <a:extLst>
              <a:ext uri="{FF2B5EF4-FFF2-40B4-BE49-F238E27FC236}">
                <a16:creationId xmlns:a16="http://schemas.microsoft.com/office/drawing/2014/main" id="{BBAEEEDE-55E6-725F-ABB2-64EF878869BD}"/>
              </a:ext>
            </a:extLst>
          </p:cNvPr>
          <p:cNvSpPr>
            <a:spLocks noGrp="1"/>
          </p:cNvSpPr>
          <p:nvPr>
            <p:ph type="title"/>
          </p:nvPr>
        </p:nvSpPr>
        <p:spPr>
          <a:xfrm>
            <a:off x="1784401" y="229219"/>
            <a:ext cx="6388000" cy="1216086"/>
          </a:xfrm>
        </p:spPr>
        <p:txBody>
          <a:bodyPr/>
          <a:lstStyle/>
          <a:p>
            <a:r>
              <a:rPr lang="en-US" sz="2000" dirty="0"/>
              <a:t>How To access social services </a:t>
            </a:r>
            <a:endParaRPr lang="en-GB" sz="2000" dirty="0"/>
          </a:p>
        </p:txBody>
      </p:sp>
    </p:spTree>
    <p:extLst>
      <p:ext uri="{BB962C8B-B14F-4D97-AF65-F5344CB8AC3E}">
        <p14:creationId xmlns:p14="http://schemas.microsoft.com/office/powerpoint/2010/main" val="1485090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ppt_x"/>
                                          </p:val>
                                        </p:tav>
                                        <p:tav tm="100000">
                                          <p:val>
                                            <p:strVal val="#ppt_x"/>
                                          </p:val>
                                        </p:tav>
                                      </p:tavLst>
                                    </p:anim>
                                    <p:anim calcmode="lin" valueType="num">
                                      <p:cBhvr additive="base">
                                        <p:cTn id="1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643">
                                            <p:txEl>
                                              <p:pRg st="0" end="0"/>
                                            </p:txEl>
                                          </p:spTgt>
                                        </p:tgtEl>
                                        <p:attrNameLst>
                                          <p:attrName>style.visibility</p:attrName>
                                        </p:attrNameLst>
                                      </p:cBhvr>
                                      <p:to>
                                        <p:strVal val="visible"/>
                                      </p:to>
                                    </p:set>
                                    <p:anim calcmode="lin" valueType="num">
                                      <p:cBhvr additive="base">
                                        <p:cTn id="19" dur="2250" fill="hold"/>
                                        <p:tgtEl>
                                          <p:spTgt spid="1048643">
                                            <p:txEl>
                                              <p:pRg st="0" end="0"/>
                                            </p:txEl>
                                          </p:spTgt>
                                        </p:tgtEl>
                                        <p:attrNameLst>
                                          <p:attrName>ppt_x</p:attrName>
                                        </p:attrNameLst>
                                      </p:cBhvr>
                                      <p:tavLst>
                                        <p:tav tm="0">
                                          <p:val>
                                            <p:strVal val="#ppt_x"/>
                                          </p:val>
                                        </p:tav>
                                        <p:tav tm="100000">
                                          <p:val>
                                            <p:strVal val="#ppt_x"/>
                                          </p:val>
                                        </p:tav>
                                      </p:tavLst>
                                    </p:anim>
                                    <p:anim calcmode="lin" valueType="num">
                                      <p:cBhvr additive="base">
                                        <p:cTn id="20" dur="2250" fill="hold"/>
                                        <p:tgtEl>
                                          <p:spTgt spid="1048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8643">
                                            <p:txEl>
                                              <p:pRg st="1" end="1"/>
                                            </p:txEl>
                                          </p:spTgt>
                                        </p:tgtEl>
                                        <p:attrNameLst>
                                          <p:attrName>style.visibility</p:attrName>
                                        </p:attrNameLst>
                                      </p:cBhvr>
                                      <p:to>
                                        <p:strVal val="visible"/>
                                      </p:to>
                                    </p:set>
                                    <p:anim calcmode="lin" valueType="num">
                                      <p:cBhvr additive="base">
                                        <p:cTn id="25" dur="2250" fill="hold"/>
                                        <p:tgtEl>
                                          <p:spTgt spid="1048643">
                                            <p:txEl>
                                              <p:pRg st="1" end="1"/>
                                            </p:txEl>
                                          </p:spTgt>
                                        </p:tgtEl>
                                        <p:attrNameLst>
                                          <p:attrName>ppt_x</p:attrName>
                                        </p:attrNameLst>
                                      </p:cBhvr>
                                      <p:tavLst>
                                        <p:tav tm="0">
                                          <p:val>
                                            <p:strVal val="#ppt_x"/>
                                          </p:val>
                                        </p:tav>
                                        <p:tav tm="100000">
                                          <p:val>
                                            <p:strVal val="#ppt_x"/>
                                          </p:val>
                                        </p:tav>
                                      </p:tavLst>
                                    </p:anim>
                                    <p:anim calcmode="lin" valueType="num">
                                      <p:cBhvr additive="base">
                                        <p:cTn id="26" dur="2250" fill="hold"/>
                                        <p:tgtEl>
                                          <p:spTgt spid="1048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8643">
                                            <p:txEl>
                                              <p:pRg st="2" end="2"/>
                                            </p:txEl>
                                          </p:spTgt>
                                        </p:tgtEl>
                                        <p:attrNameLst>
                                          <p:attrName>style.visibility</p:attrName>
                                        </p:attrNameLst>
                                      </p:cBhvr>
                                      <p:to>
                                        <p:strVal val="visible"/>
                                      </p:to>
                                    </p:set>
                                    <p:anim calcmode="lin" valueType="num">
                                      <p:cBhvr additive="base">
                                        <p:cTn id="31" dur="2250" fill="hold"/>
                                        <p:tgtEl>
                                          <p:spTgt spid="1048643">
                                            <p:txEl>
                                              <p:pRg st="2" end="2"/>
                                            </p:txEl>
                                          </p:spTgt>
                                        </p:tgtEl>
                                        <p:attrNameLst>
                                          <p:attrName>ppt_x</p:attrName>
                                        </p:attrNameLst>
                                      </p:cBhvr>
                                      <p:tavLst>
                                        <p:tav tm="0">
                                          <p:val>
                                            <p:strVal val="#ppt_x"/>
                                          </p:val>
                                        </p:tav>
                                        <p:tav tm="100000">
                                          <p:val>
                                            <p:strVal val="#ppt_x"/>
                                          </p:val>
                                        </p:tav>
                                      </p:tavLst>
                                    </p:anim>
                                    <p:anim calcmode="lin" valueType="num">
                                      <p:cBhvr additive="base">
                                        <p:cTn id="32" dur="2250" fill="hold"/>
                                        <p:tgtEl>
                                          <p:spTgt spid="10486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8643">
                                            <p:txEl>
                                              <p:pRg st="3" end="3"/>
                                            </p:txEl>
                                          </p:spTgt>
                                        </p:tgtEl>
                                        <p:attrNameLst>
                                          <p:attrName>style.visibility</p:attrName>
                                        </p:attrNameLst>
                                      </p:cBhvr>
                                      <p:to>
                                        <p:strVal val="visible"/>
                                      </p:to>
                                    </p:set>
                                    <p:anim calcmode="lin" valueType="num">
                                      <p:cBhvr additive="base">
                                        <p:cTn id="37" dur="2250" fill="hold"/>
                                        <p:tgtEl>
                                          <p:spTgt spid="1048643">
                                            <p:txEl>
                                              <p:pRg st="3" end="3"/>
                                            </p:txEl>
                                          </p:spTgt>
                                        </p:tgtEl>
                                        <p:attrNameLst>
                                          <p:attrName>ppt_x</p:attrName>
                                        </p:attrNameLst>
                                      </p:cBhvr>
                                      <p:tavLst>
                                        <p:tav tm="0">
                                          <p:val>
                                            <p:strVal val="#ppt_x"/>
                                          </p:val>
                                        </p:tav>
                                        <p:tav tm="100000">
                                          <p:val>
                                            <p:strVal val="#ppt_x"/>
                                          </p:val>
                                        </p:tav>
                                      </p:tavLst>
                                    </p:anim>
                                    <p:anim calcmode="lin" valueType="num">
                                      <p:cBhvr additive="base">
                                        <p:cTn id="38" dur="2250" fill="hold"/>
                                        <p:tgtEl>
                                          <p:spTgt spid="10486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8643">
                                            <p:txEl>
                                              <p:pRg st="4" end="4"/>
                                            </p:txEl>
                                          </p:spTgt>
                                        </p:tgtEl>
                                        <p:attrNameLst>
                                          <p:attrName>style.visibility</p:attrName>
                                        </p:attrNameLst>
                                      </p:cBhvr>
                                      <p:to>
                                        <p:strVal val="visible"/>
                                      </p:to>
                                    </p:set>
                                    <p:anim calcmode="lin" valueType="num">
                                      <p:cBhvr additive="base">
                                        <p:cTn id="43" dur="2250" fill="hold"/>
                                        <p:tgtEl>
                                          <p:spTgt spid="1048643">
                                            <p:txEl>
                                              <p:pRg st="4" end="4"/>
                                            </p:txEl>
                                          </p:spTgt>
                                        </p:tgtEl>
                                        <p:attrNameLst>
                                          <p:attrName>ppt_x</p:attrName>
                                        </p:attrNameLst>
                                      </p:cBhvr>
                                      <p:tavLst>
                                        <p:tav tm="0">
                                          <p:val>
                                            <p:strVal val="#ppt_x"/>
                                          </p:val>
                                        </p:tav>
                                        <p:tav tm="100000">
                                          <p:val>
                                            <p:strVal val="#ppt_x"/>
                                          </p:val>
                                        </p:tav>
                                      </p:tavLst>
                                    </p:anim>
                                    <p:anim calcmode="lin" valueType="num">
                                      <p:cBhvr additive="base">
                                        <p:cTn id="44" dur="2250" fill="hold"/>
                                        <p:tgtEl>
                                          <p:spTgt spid="10486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048617"/>
          <p:cNvSpPr>
            <a:spLocks noGrp="1"/>
          </p:cNvSpPr>
          <p:nvPr>
            <p:ph type="title"/>
          </p:nvPr>
        </p:nvSpPr>
        <p:spPr>
          <a:xfrm>
            <a:off x="1835696" y="369475"/>
            <a:ext cx="5544616" cy="834123"/>
          </a:xfrm>
        </p:spPr>
        <p:txBody>
          <a:bodyPr/>
          <a:lstStyle/>
          <a:p>
            <a:r>
              <a:rPr lang="en-US" dirty="0"/>
              <a:t> </a:t>
            </a:r>
            <a:r>
              <a:rPr lang="en-US" sz="2400" dirty="0"/>
              <a:t>HOW DO I GET MARRIED AT THE MUNICIPAL ASSEMBLY</a:t>
            </a:r>
            <a:endParaRPr lang="en-GB" sz="2400" dirty="0"/>
          </a:p>
        </p:txBody>
      </p:sp>
      <p:sp>
        <p:nvSpPr>
          <p:cNvPr id="1048619" name="Text Placeholder 1048618"/>
          <p:cNvSpPr>
            <a:spLocks noGrp="1"/>
          </p:cNvSpPr>
          <p:nvPr>
            <p:ph type="body" idx="1"/>
          </p:nvPr>
        </p:nvSpPr>
        <p:spPr>
          <a:xfrm>
            <a:off x="1691680" y="1203598"/>
            <a:ext cx="6559689" cy="3254603"/>
          </a:xfrm>
        </p:spPr>
        <p:txBody>
          <a:bodyPr/>
          <a:lstStyle/>
          <a:p>
            <a:endParaRPr lang="en-US" dirty="0"/>
          </a:p>
          <a:p>
            <a:r>
              <a:rPr lang="en-US" dirty="0"/>
              <a:t>To get a marriage certificate from a District Assembly in Ghana, you’ll be registering what’s called an “Ordinance Marriage” under the Marriages Act, 1884-1985 (Cap 127). This is the legal, monogamous civil marriage. Here’s the process under Local Governance Act 936.</a:t>
            </a:r>
            <a:endParaRPr lang="en-GB" dirty="0"/>
          </a:p>
        </p:txBody>
      </p:sp>
      <p:sp>
        <p:nvSpPr>
          <p:cNvPr id="1048620" name="Slide Number Placeholder 1048619"/>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4</a:t>
            </a:fld>
            <a:endParaRPr lang="en"/>
          </a:p>
        </p:txBody>
      </p:sp>
      <p:pic>
        <p:nvPicPr>
          <p:cNvPr id="2" name="Picture 1">
            <a:extLst>
              <a:ext uri="{FF2B5EF4-FFF2-40B4-BE49-F238E27FC236}">
                <a16:creationId xmlns:a16="http://schemas.microsoft.com/office/drawing/2014/main" id="{07788B4C-67A6-751D-A8AA-E5D3BF9B0A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250"/>
                                        <p:tgtEl>
                                          <p:spTgt spid="2"/>
                                        </p:tgtEl>
                                      </p:cBhvr>
                                    </p:animEffect>
                                    <p:anim calcmode="lin" valueType="num">
                                      <p:cBhvr>
                                        <p:cTn id="8" dur="3250" fill="hold"/>
                                        <p:tgtEl>
                                          <p:spTgt spid="2"/>
                                        </p:tgtEl>
                                        <p:attrNameLst>
                                          <p:attrName>ppt_x</p:attrName>
                                        </p:attrNameLst>
                                      </p:cBhvr>
                                      <p:tavLst>
                                        <p:tav tm="0">
                                          <p:val>
                                            <p:strVal val="#ppt_x"/>
                                          </p:val>
                                        </p:tav>
                                        <p:tav tm="100000">
                                          <p:val>
                                            <p:strVal val="#ppt_x"/>
                                          </p:val>
                                        </p:tav>
                                      </p:tavLst>
                                    </p:anim>
                                    <p:anim calcmode="lin" valueType="num">
                                      <p:cBhvr>
                                        <p:cTn id="9" dur="3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3499"/>
                                          </p:stCondLst>
                                        </p:cTn>
                                        <p:tgtEl>
                                          <p:spTgt spid="10486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2250"/>
                                  </p:stCondLst>
                                  <p:childTnLst>
                                    <p:set>
                                      <p:cBhvr>
                                        <p:cTn id="17" dur="1" fill="hold">
                                          <p:stCondLst>
                                            <p:cond delay="0"/>
                                          </p:stCondLst>
                                        </p:cTn>
                                        <p:tgtEl>
                                          <p:spTgt spid="1048619">
                                            <p:txEl>
                                              <p:pRg st="1" end="1"/>
                                            </p:txEl>
                                          </p:spTgt>
                                        </p:tgtEl>
                                        <p:attrNameLst>
                                          <p:attrName>style.visibility</p:attrName>
                                        </p:attrNameLst>
                                      </p:cBhvr>
                                      <p:to>
                                        <p:strVal val="visible"/>
                                      </p:to>
                                    </p:set>
                                    <p:anim calcmode="lin" valueType="num">
                                      <p:cBhvr additive="base">
                                        <p:cTn id="18" dur="500" fill="hold"/>
                                        <p:tgtEl>
                                          <p:spTgt spid="104861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486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p:bldP spid="10486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FBC4A-40D7-12FC-90EA-E7B6EB587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E4D17-0922-D49C-1720-A160686D22F3}"/>
              </a:ext>
            </a:extLst>
          </p:cNvPr>
          <p:cNvSpPr>
            <a:spLocks noGrp="1"/>
          </p:cNvSpPr>
          <p:nvPr>
            <p:ph type="title"/>
          </p:nvPr>
        </p:nvSpPr>
        <p:spPr>
          <a:xfrm>
            <a:off x="1763688" y="560720"/>
            <a:ext cx="6264696" cy="683100"/>
          </a:xfrm>
        </p:spPr>
        <p:txBody>
          <a:bodyPr/>
          <a:lstStyle/>
          <a:p>
            <a:r>
              <a:rPr lang="en-US" sz="2400" dirty="0"/>
              <a:t>How To access social services </a:t>
            </a:r>
          </a:p>
        </p:txBody>
      </p:sp>
      <p:sp>
        <p:nvSpPr>
          <p:cNvPr id="3" name="Text Placeholder 2">
            <a:extLst>
              <a:ext uri="{FF2B5EF4-FFF2-40B4-BE49-F238E27FC236}">
                <a16:creationId xmlns:a16="http://schemas.microsoft.com/office/drawing/2014/main" id="{A8FA76DD-ABA4-3752-AD18-63B3EE6131DA}"/>
              </a:ext>
            </a:extLst>
          </p:cNvPr>
          <p:cNvSpPr>
            <a:spLocks noGrp="1"/>
          </p:cNvSpPr>
          <p:nvPr>
            <p:ph type="body" idx="1"/>
          </p:nvPr>
        </p:nvSpPr>
        <p:spPr>
          <a:xfrm>
            <a:off x="1043608" y="1203598"/>
            <a:ext cx="6552727" cy="3528392"/>
          </a:xfrm>
        </p:spPr>
        <p:txBody>
          <a:bodyPr/>
          <a:lstStyle/>
          <a:p>
            <a:r>
              <a:rPr lang="en-US" dirty="0"/>
              <a:t>2. How to Apply – General Steps</a:t>
            </a:r>
          </a:p>
          <a:p>
            <a:r>
              <a:rPr lang="en-US" dirty="0"/>
              <a:t>Step 1: Visit the Social Welfare &amp; Community Development Department</a:t>
            </a:r>
          </a:p>
          <a:p>
            <a:r>
              <a:rPr lang="en-US" dirty="0"/>
              <a:t>Ask for the Social Welfare Officer or Community Development Officer </a:t>
            </a:r>
          </a:p>
          <a:p>
            <a:r>
              <a:rPr lang="en-US" dirty="0"/>
              <a:t>Step 2: Bring Required Documents Requirements depend on the service, but generally: Ghana Card – mandatory for identification Passport-sized photos – 2 to 4 copies</a:t>
            </a:r>
          </a:p>
          <a:p>
            <a:r>
              <a:rPr lang="en-US" dirty="0"/>
              <a:t>Proof of residence – utility bill, Assembly member attestation Service-specific documents:</a:t>
            </a:r>
          </a:p>
        </p:txBody>
      </p:sp>
      <p:sp>
        <p:nvSpPr>
          <p:cNvPr id="4" name="Slide Number Placeholder 3">
            <a:extLst>
              <a:ext uri="{FF2B5EF4-FFF2-40B4-BE49-F238E27FC236}">
                <a16:creationId xmlns:a16="http://schemas.microsoft.com/office/drawing/2014/main" id="{B32766EC-61A0-3E70-177F-304E735CBB3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40</a:t>
            </a:fld>
            <a:endParaRPr lang="en"/>
          </a:p>
        </p:txBody>
      </p:sp>
      <p:pic>
        <p:nvPicPr>
          <p:cNvPr id="5" name="Picture 4">
            <a:extLst>
              <a:ext uri="{FF2B5EF4-FFF2-40B4-BE49-F238E27FC236}">
                <a16:creationId xmlns:a16="http://schemas.microsoft.com/office/drawing/2014/main" id="{28B063DA-1EB0-8908-D2C7-C2FF3378BA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4230791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1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150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80">
                                          <p:stCondLst>
                                            <p:cond delay="0"/>
                                          </p:stCondLst>
                                        </p:cTn>
                                        <p:tgtEl>
                                          <p:spTgt spid="3">
                                            <p:txEl>
                                              <p:pRg st="1" end="1"/>
                                            </p:txEl>
                                          </p:spTgt>
                                        </p:tgtEl>
                                      </p:cBhvr>
                                    </p:animEffect>
                                    <p:anim calcmode="lin" valueType="num">
                                      <p:cBhvr>
                                        <p:cTn id="3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1" end="1"/>
                                            </p:txEl>
                                          </p:spTgt>
                                        </p:tgtEl>
                                      </p:cBhvr>
                                      <p:to x="100000" y="60000"/>
                                    </p:animScale>
                                    <p:animScale>
                                      <p:cBhvr>
                                        <p:cTn id="45" dur="166" decel="50000">
                                          <p:stCondLst>
                                            <p:cond delay="676"/>
                                          </p:stCondLst>
                                        </p:cTn>
                                        <p:tgtEl>
                                          <p:spTgt spid="3">
                                            <p:txEl>
                                              <p:pRg st="1" end="1"/>
                                            </p:txEl>
                                          </p:spTgt>
                                        </p:tgtEl>
                                      </p:cBhvr>
                                      <p:to x="100000" y="100000"/>
                                    </p:animScale>
                                    <p:animScale>
                                      <p:cBhvr>
                                        <p:cTn id="46" dur="26">
                                          <p:stCondLst>
                                            <p:cond delay="1312"/>
                                          </p:stCondLst>
                                        </p:cTn>
                                        <p:tgtEl>
                                          <p:spTgt spid="3">
                                            <p:txEl>
                                              <p:pRg st="1" end="1"/>
                                            </p:txEl>
                                          </p:spTgt>
                                        </p:tgtEl>
                                      </p:cBhvr>
                                      <p:to x="100000" y="80000"/>
                                    </p:animScale>
                                    <p:animScale>
                                      <p:cBhvr>
                                        <p:cTn id="47" dur="166" decel="50000">
                                          <p:stCondLst>
                                            <p:cond delay="1338"/>
                                          </p:stCondLst>
                                        </p:cTn>
                                        <p:tgtEl>
                                          <p:spTgt spid="3">
                                            <p:txEl>
                                              <p:pRg st="1" end="1"/>
                                            </p:txEl>
                                          </p:spTgt>
                                        </p:tgtEl>
                                      </p:cBhvr>
                                      <p:to x="100000" y="100000"/>
                                    </p:animScale>
                                    <p:animScale>
                                      <p:cBhvr>
                                        <p:cTn id="48" dur="26">
                                          <p:stCondLst>
                                            <p:cond delay="1642"/>
                                          </p:stCondLst>
                                        </p:cTn>
                                        <p:tgtEl>
                                          <p:spTgt spid="3">
                                            <p:txEl>
                                              <p:pRg st="1" end="1"/>
                                            </p:txEl>
                                          </p:spTgt>
                                        </p:tgtEl>
                                      </p:cBhvr>
                                      <p:to x="100000" y="90000"/>
                                    </p:animScale>
                                    <p:animScale>
                                      <p:cBhvr>
                                        <p:cTn id="49" dur="166" decel="50000">
                                          <p:stCondLst>
                                            <p:cond delay="1668"/>
                                          </p:stCondLst>
                                        </p:cTn>
                                        <p:tgtEl>
                                          <p:spTgt spid="3">
                                            <p:txEl>
                                              <p:pRg st="1" end="1"/>
                                            </p:txEl>
                                          </p:spTgt>
                                        </p:tgtEl>
                                      </p:cBhvr>
                                      <p:to x="100000" y="100000"/>
                                    </p:animScale>
                                    <p:animScale>
                                      <p:cBhvr>
                                        <p:cTn id="50" dur="26">
                                          <p:stCondLst>
                                            <p:cond delay="1808"/>
                                          </p:stCondLst>
                                        </p:cTn>
                                        <p:tgtEl>
                                          <p:spTgt spid="3">
                                            <p:txEl>
                                              <p:pRg st="1" end="1"/>
                                            </p:txEl>
                                          </p:spTgt>
                                        </p:tgtEl>
                                      </p:cBhvr>
                                      <p:to x="100000" y="95000"/>
                                    </p:animScale>
                                    <p:animScale>
                                      <p:cBhvr>
                                        <p:cTn id="51" dur="166" decel="50000">
                                          <p:stCondLst>
                                            <p:cond delay="1834"/>
                                          </p:stCondLst>
                                        </p:cTn>
                                        <p:tgtEl>
                                          <p:spTgt spid="3">
                                            <p:txEl>
                                              <p:pRg st="1" end="1"/>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150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wipe(down)">
                                      <p:cBhvr>
                                        <p:cTn id="56" dur="580">
                                          <p:stCondLst>
                                            <p:cond delay="0"/>
                                          </p:stCondLst>
                                        </p:cTn>
                                        <p:tgtEl>
                                          <p:spTgt spid="3">
                                            <p:txEl>
                                              <p:pRg st="2" end="2"/>
                                            </p:txEl>
                                          </p:spTgt>
                                        </p:tgtEl>
                                      </p:cBhvr>
                                    </p:animEffect>
                                    <p:anim calcmode="lin" valueType="num">
                                      <p:cBhvr>
                                        <p:cTn id="5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2" end="2"/>
                                            </p:txEl>
                                          </p:spTgt>
                                        </p:tgtEl>
                                      </p:cBhvr>
                                      <p:to x="100000" y="60000"/>
                                    </p:animScale>
                                    <p:animScale>
                                      <p:cBhvr>
                                        <p:cTn id="63" dur="166" decel="50000">
                                          <p:stCondLst>
                                            <p:cond delay="676"/>
                                          </p:stCondLst>
                                        </p:cTn>
                                        <p:tgtEl>
                                          <p:spTgt spid="3">
                                            <p:txEl>
                                              <p:pRg st="2" end="2"/>
                                            </p:txEl>
                                          </p:spTgt>
                                        </p:tgtEl>
                                      </p:cBhvr>
                                      <p:to x="100000" y="100000"/>
                                    </p:animScale>
                                    <p:animScale>
                                      <p:cBhvr>
                                        <p:cTn id="64" dur="26">
                                          <p:stCondLst>
                                            <p:cond delay="1312"/>
                                          </p:stCondLst>
                                        </p:cTn>
                                        <p:tgtEl>
                                          <p:spTgt spid="3">
                                            <p:txEl>
                                              <p:pRg st="2" end="2"/>
                                            </p:txEl>
                                          </p:spTgt>
                                        </p:tgtEl>
                                      </p:cBhvr>
                                      <p:to x="100000" y="80000"/>
                                    </p:animScale>
                                    <p:animScale>
                                      <p:cBhvr>
                                        <p:cTn id="65" dur="166" decel="50000">
                                          <p:stCondLst>
                                            <p:cond delay="1338"/>
                                          </p:stCondLst>
                                        </p:cTn>
                                        <p:tgtEl>
                                          <p:spTgt spid="3">
                                            <p:txEl>
                                              <p:pRg st="2" end="2"/>
                                            </p:txEl>
                                          </p:spTgt>
                                        </p:tgtEl>
                                      </p:cBhvr>
                                      <p:to x="100000" y="100000"/>
                                    </p:animScale>
                                    <p:animScale>
                                      <p:cBhvr>
                                        <p:cTn id="66" dur="26">
                                          <p:stCondLst>
                                            <p:cond delay="1642"/>
                                          </p:stCondLst>
                                        </p:cTn>
                                        <p:tgtEl>
                                          <p:spTgt spid="3">
                                            <p:txEl>
                                              <p:pRg st="2" end="2"/>
                                            </p:txEl>
                                          </p:spTgt>
                                        </p:tgtEl>
                                      </p:cBhvr>
                                      <p:to x="100000" y="90000"/>
                                    </p:animScale>
                                    <p:animScale>
                                      <p:cBhvr>
                                        <p:cTn id="67" dur="166" decel="50000">
                                          <p:stCondLst>
                                            <p:cond delay="1668"/>
                                          </p:stCondLst>
                                        </p:cTn>
                                        <p:tgtEl>
                                          <p:spTgt spid="3">
                                            <p:txEl>
                                              <p:pRg st="2" end="2"/>
                                            </p:txEl>
                                          </p:spTgt>
                                        </p:tgtEl>
                                      </p:cBhvr>
                                      <p:to x="100000" y="100000"/>
                                    </p:animScale>
                                    <p:animScale>
                                      <p:cBhvr>
                                        <p:cTn id="68" dur="26">
                                          <p:stCondLst>
                                            <p:cond delay="1808"/>
                                          </p:stCondLst>
                                        </p:cTn>
                                        <p:tgtEl>
                                          <p:spTgt spid="3">
                                            <p:txEl>
                                              <p:pRg st="2" end="2"/>
                                            </p:txEl>
                                          </p:spTgt>
                                        </p:tgtEl>
                                      </p:cBhvr>
                                      <p:to x="100000" y="95000"/>
                                    </p:animScale>
                                    <p:animScale>
                                      <p:cBhvr>
                                        <p:cTn id="69" dur="166" decel="50000">
                                          <p:stCondLst>
                                            <p:cond delay="1834"/>
                                          </p:stCondLst>
                                        </p:cTn>
                                        <p:tgtEl>
                                          <p:spTgt spid="3">
                                            <p:txEl>
                                              <p:pRg st="2" end="2"/>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1500"/>
                                  </p:stCondLst>
                                  <p:childTnLst>
                                    <p:set>
                                      <p:cBhvr>
                                        <p:cTn id="73" dur="1" fill="hold">
                                          <p:stCondLst>
                                            <p:cond delay="0"/>
                                          </p:stCondLst>
                                        </p:cTn>
                                        <p:tgtEl>
                                          <p:spTgt spid="3">
                                            <p:txEl>
                                              <p:pRg st="3" end="3"/>
                                            </p:txEl>
                                          </p:spTgt>
                                        </p:tgtEl>
                                        <p:attrNameLst>
                                          <p:attrName>style.visibility</p:attrName>
                                        </p:attrNameLst>
                                      </p:cBhvr>
                                      <p:to>
                                        <p:strVal val="visible"/>
                                      </p:to>
                                    </p:set>
                                    <p:animEffect transition="in" filter="wipe(down)">
                                      <p:cBhvr>
                                        <p:cTn id="74" dur="580">
                                          <p:stCondLst>
                                            <p:cond delay="0"/>
                                          </p:stCondLst>
                                        </p:cTn>
                                        <p:tgtEl>
                                          <p:spTgt spid="3">
                                            <p:txEl>
                                              <p:pRg st="3" end="3"/>
                                            </p:txEl>
                                          </p:spTgt>
                                        </p:tgtEl>
                                      </p:cBhvr>
                                    </p:animEffect>
                                    <p:anim calcmode="lin" valueType="num">
                                      <p:cBhvr>
                                        <p:cTn id="7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3" end="3"/>
                                            </p:txEl>
                                          </p:spTgt>
                                        </p:tgtEl>
                                      </p:cBhvr>
                                      <p:to x="100000" y="60000"/>
                                    </p:animScale>
                                    <p:animScale>
                                      <p:cBhvr>
                                        <p:cTn id="81" dur="166" decel="50000">
                                          <p:stCondLst>
                                            <p:cond delay="676"/>
                                          </p:stCondLst>
                                        </p:cTn>
                                        <p:tgtEl>
                                          <p:spTgt spid="3">
                                            <p:txEl>
                                              <p:pRg st="3" end="3"/>
                                            </p:txEl>
                                          </p:spTgt>
                                        </p:tgtEl>
                                      </p:cBhvr>
                                      <p:to x="100000" y="100000"/>
                                    </p:animScale>
                                    <p:animScale>
                                      <p:cBhvr>
                                        <p:cTn id="82" dur="26">
                                          <p:stCondLst>
                                            <p:cond delay="1312"/>
                                          </p:stCondLst>
                                        </p:cTn>
                                        <p:tgtEl>
                                          <p:spTgt spid="3">
                                            <p:txEl>
                                              <p:pRg st="3" end="3"/>
                                            </p:txEl>
                                          </p:spTgt>
                                        </p:tgtEl>
                                      </p:cBhvr>
                                      <p:to x="100000" y="80000"/>
                                    </p:animScale>
                                    <p:animScale>
                                      <p:cBhvr>
                                        <p:cTn id="83" dur="166" decel="50000">
                                          <p:stCondLst>
                                            <p:cond delay="1338"/>
                                          </p:stCondLst>
                                        </p:cTn>
                                        <p:tgtEl>
                                          <p:spTgt spid="3">
                                            <p:txEl>
                                              <p:pRg st="3" end="3"/>
                                            </p:txEl>
                                          </p:spTgt>
                                        </p:tgtEl>
                                      </p:cBhvr>
                                      <p:to x="100000" y="100000"/>
                                    </p:animScale>
                                    <p:animScale>
                                      <p:cBhvr>
                                        <p:cTn id="84" dur="26">
                                          <p:stCondLst>
                                            <p:cond delay="1642"/>
                                          </p:stCondLst>
                                        </p:cTn>
                                        <p:tgtEl>
                                          <p:spTgt spid="3">
                                            <p:txEl>
                                              <p:pRg st="3" end="3"/>
                                            </p:txEl>
                                          </p:spTgt>
                                        </p:tgtEl>
                                      </p:cBhvr>
                                      <p:to x="100000" y="90000"/>
                                    </p:animScale>
                                    <p:animScale>
                                      <p:cBhvr>
                                        <p:cTn id="85" dur="166" decel="50000">
                                          <p:stCondLst>
                                            <p:cond delay="1668"/>
                                          </p:stCondLst>
                                        </p:cTn>
                                        <p:tgtEl>
                                          <p:spTgt spid="3">
                                            <p:txEl>
                                              <p:pRg st="3" end="3"/>
                                            </p:txEl>
                                          </p:spTgt>
                                        </p:tgtEl>
                                      </p:cBhvr>
                                      <p:to x="100000" y="100000"/>
                                    </p:animScale>
                                    <p:animScale>
                                      <p:cBhvr>
                                        <p:cTn id="86" dur="26">
                                          <p:stCondLst>
                                            <p:cond delay="1808"/>
                                          </p:stCondLst>
                                        </p:cTn>
                                        <p:tgtEl>
                                          <p:spTgt spid="3">
                                            <p:txEl>
                                              <p:pRg st="3" end="3"/>
                                            </p:txEl>
                                          </p:spTgt>
                                        </p:tgtEl>
                                      </p:cBhvr>
                                      <p:to x="100000" y="95000"/>
                                    </p:animScale>
                                    <p:animScale>
                                      <p:cBhvr>
                                        <p:cTn id="87" dur="166" decel="50000">
                                          <p:stCondLst>
                                            <p:cond delay="1834"/>
                                          </p:stCondLst>
                                        </p:cTn>
                                        <p:tgtEl>
                                          <p:spTgt spid="3">
                                            <p:txEl>
                                              <p:pRg st="3" end="3"/>
                                            </p:txEl>
                                          </p:spTgt>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1500"/>
                                  </p:stCondLst>
                                  <p:childTnLst>
                                    <p:set>
                                      <p:cBhvr>
                                        <p:cTn id="91" dur="1" fill="hold">
                                          <p:stCondLst>
                                            <p:cond delay="0"/>
                                          </p:stCondLst>
                                        </p:cTn>
                                        <p:tgtEl>
                                          <p:spTgt spid="3">
                                            <p:txEl>
                                              <p:pRg st="4" end="4"/>
                                            </p:txEl>
                                          </p:spTgt>
                                        </p:tgtEl>
                                        <p:attrNameLst>
                                          <p:attrName>style.visibility</p:attrName>
                                        </p:attrNameLst>
                                      </p:cBhvr>
                                      <p:to>
                                        <p:strVal val="visible"/>
                                      </p:to>
                                    </p:set>
                                    <p:animEffect transition="in" filter="wipe(down)">
                                      <p:cBhvr>
                                        <p:cTn id="92" dur="580">
                                          <p:stCondLst>
                                            <p:cond delay="0"/>
                                          </p:stCondLst>
                                        </p:cTn>
                                        <p:tgtEl>
                                          <p:spTgt spid="3">
                                            <p:txEl>
                                              <p:pRg st="4" end="4"/>
                                            </p:txEl>
                                          </p:spTgt>
                                        </p:tgtEl>
                                      </p:cBhvr>
                                    </p:animEffect>
                                    <p:anim calcmode="lin" valueType="num">
                                      <p:cBhvr>
                                        <p:cTn id="9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4" end="4"/>
                                            </p:txEl>
                                          </p:spTgt>
                                        </p:tgtEl>
                                      </p:cBhvr>
                                      <p:to x="100000" y="60000"/>
                                    </p:animScale>
                                    <p:animScale>
                                      <p:cBhvr>
                                        <p:cTn id="99" dur="166" decel="50000">
                                          <p:stCondLst>
                                            <p:cond delay="676"/>
                                          </p:stCondLst>
                                        </p:cTn>
                                        <p:tgtEl>
                                          <p:spTgt spid="3">
                                            <p:txEl>
                                              <p:pRg st="4" end="4"/>
                                            </p:txEl>
                                          </p:spTgt>
                                        </p:tgtEl>
                                      </p:cBhvr>
                                      <p:to x="100000" y="100000"/>
                                    </p:animScale>
                                    <p:animScale>
                                      <p:cBhvr>
                                        <p:cTn id="100" dur="26">
                                          <p:stCondLst>
                                            <p:cond delay="1312"/>
                                          </p:stCondLst>
                                        </p:cTn>
                                        <p:tgtEl>
                                          <p:spTgt spid="3">
                                            <p:txEl>
                                              <p:pRg st="4" end="4"/>
                                            </p:txEl>
                                          </p:spTgt>
                                        </p:tgtEl>
                                      </p:cBhvr>
                                      <p:to x="100000" y="80000"/>
                                    </p:animScale>
                                    <p:animScale>
                                      <p:cBhvr>
                                        <p:cTn id="101" dur="166" decel="50000">
                                          <p:stCondLst>
                                            <p:cond delay="1338"/>
                                          </p:stCondLst>
                                        </p:cTn>
                                        <p:tgtEl>
                                          <p:spTgt spid="3">
                                            <p:txEl>
                                              <p:pRg st="4" end="4"/>
                                            </p:txEl>
                                          </p:spTgt>
                                        </p:tgtEl>
                                      </p:cBhvr>
                                      <p:to x="100000" y="100000"/>
                                    </p:animScale>
                                    <p:animScale>
                                      <p:cBhvr>
                                        <p:cTn id="102" dur="26">
                                          <p:stCondLst>
                                            <p:cond delay="1642"/>
                                          </p:stCondLst>
                                        </p:cTn>
                                        <p:tgtEl>
                                          <p:spTgt spid="3">
                                            <p:txEl>
                                              <p:pRg st="4" end="4"/>
                                            </p:txEl>
                                          </p:spTgt>
                                        </p:tgtEl>
                                      </p:cBhvr>
                                      <p:to x="100000" y="90000"/>
                                    </p:animScale>
                                    <p:animScale>
                                      <p:cBhvr>
                                        <p:cTn id="103" dur="166" decel="50000">
                                          <p:stCondLst>
                                            <p:cond delay="1668"/>
                                          </p:stCondLst>
                                        </p:cTn>
                                        <p:tgtEl>
                                          <p:spTgt spid="3">
                                            <p:txEl>
                                              <p:pRg st="4" end="4"/>
                                            </p:txEl>
                                          </p:spTgt>
                                        </p:tgtEl>
                                      </p:cBhvr>
                                      <p:to x="100000" y="100000"/>
                                    </p:animScale>
                                    <p:animScale>
                                      <p:cBhvr>
                                        <p:cTn id="104" dur="26">
                                          <p:stCondLst>
                                            <p:cond delay="1808"/>
                                          </p:stCondLst>
                                        </p:cTn>
                                        <p:tgtEl>
                                          <p:spTgt spid="3">
                                            <p:txEl>
                                              <p:pRg st="4" end="4"/>
                                            </p:txEl>
                                          </p:spTgt>
                                        </p:tgtEl>
                                      </p:cBhvr>
                                      <p:to x="100000" y="95000"/>
                                    </p:animScale>
                                    <p:animScale>
                                      <p:cBhvr>
                                        <p:cTn id="10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C8D9-E72C-F7E0-2E37-A06C1B53F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A1AF1-BBE0-0B75-0696-4388CA251A0A}"/>
              </a:ext>
            </a:extLst>
          </p:cNvPr>
          <p:cNvSpPr>
            <a:spLocks noGrp="1"/>
          </p:cNvSpPr>
          <p:nvPr>
            <p:ph type="title"/>
          </p:nvPr>
        </p:nvSpPr>
        <p:spPr>
          <a:xfrm>
            <a:off x="2033856" y="358050"/>
            <a:ext cx="5706495" cy="917555"/>
          </a:xfrm>
        </p:spPr>
        <p:txBody>
          <a:bodyPr/>
          <a:lstStyle/>
          <a:p>
            <a:r>
              <a:rPr lang="en-US" sz="2400" dirty="0"/>
              <a:t>How To access social services</a:t>
            </a:r>
          </a:p>
        </p:txBody>
      </p:sp>
      <p:sp>
        <p:nvSpPr>
          <p:cNvPr id="3" name="Text Placeholder 2">
            <a:extLst>
              <a:ext uri="{FF2B5EF4-FFF2-40B4-BE49-F238E27FC236}">
                <a16:creationId xmlns:a16="http://schemas.microsoft.com/office/drawing/2014/main" id="{1F1EE582-C61D-2F24-2D39-5DBFAFF6ADA4}"/>
              </a:ext>
            </a:extLst>
          </p:cNvPr>
          <p:cNvSpPr>
            <a:spLocks noGrp="1"/>
          </p:cNvSpPr>
          <p:nvPr>
            <p:ph type="body" idx="1"/>
          </p:nvPr>
        </p:nvSpPr>
        <p:spPr>
          <a:xfrm>
            <a:off x="1691680" y="1454650"/>
            <a:ext cx="6864195" cy="3121800"/>
          </a:xfrm>
        </p:spPr>
        <p:txBody>
          <a:bodyPr/>
          <a:lstStyle/>
          <a:p>
            <a:r>
              <a:rPr lang="en-US" dirty="0"/>
              <a:t>LEAP: Proof of extreme poverty, household info</a:t>
            </a:r>
          </a:p>
          <a:p>
            <a:r>
              <a:rPr lang="en-US" dirty="0"/>
              <a:t>PWD Fund: Medical report confirming disability, Ghana Card  Child maintenance: Child’s birth cert, evidence of neglect </a:t>
            </a:r>
          </a:p>
          <a:p>
            <a:r>
              <a:rPr lang="en-US" dirty="0"/>
              <a:t>NGO registration: Constitution, list of executives </a:t>
            </a:r>
          </a:p>
          <a:p>
            <a:r>
              <a:rPr lang="en-US" dirty="0"/>
              <a:t>Step 3: Assessment &amp; Home Visit Social Welfare Officer conducts intake interview For LEAP/PWD/ </a:t>
            </a:r>
          </a:p>
          <a:p>
            <a:r>
              <a:rPr lang="en-US" dirty="0"/>
              <a:t>child welfare: home verification visit is done to assess your situation.</a:t>
            </a:r>
          </a:p>
          <a:p>
            <a:r>
              <a:rPr lang="en-US" dirty="0"/>
              <a:t>You may be asked to provide witnesses or community attestation</a:t>
            </a:r>
          </a:p>
        </p:txBody>
      </p:sp>
      <p:sp>
        <p:nvSpPr>
          <p:cNvPr id="4" name="Slide Number Placeholder 3">
            <a:extLst>
              <a:ext uri="{FF2B5EF4-FFF2-40B4-BE49-F238E27FC236}">
                <a16:creationId xmlns:a16="http://schemas.microsoft.com/office/drawing/2014/main" id="{10F6D5B9-42E7-3C01-76E2-B18F74BD0F8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41</a:t>
            </a:fld>
            <a:endParaRPr lang="en"/>
          </a:p>
        </p:txBody>
      </p:sp>
      <p:pic>
        <p:nvPicPr>
          <p:cNvPr id="5" name="Picture 4">
            <a:extLst>
              <a:ext uri="{FF2B5EF4-FFF2-40B4-BE49-F238E27FC236}">
                <a16:creationId xmlns:a16="http://schemas.microsoft.com/office/drawing/2014/main" id="{1F61C67E-E5AD-21BA-1C20-C961975116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2737836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80">
                                          <p:stCondLst>
                                            <p:cond delay="0"/>
                                          </p:stCondLst>
                                        </p:cTn>
                                        <p:tgtEl>
                                          <p:spTgt spid="3">
                                            <p:txEl>
                                              <p:pRg st="1" end="1"/>
                                            </p:txEl>
                                          </p:spTgt>
                                        </p:tgtEl>
                                      </p:cBhvr>
                                    </p:animEffect>
                                    <p:anim calcmode="lin" valueType="num">
                                      <p:cBhvr>
                                        <p:cTn id="3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1" end="1"/>
                                            </p:txEl>
                                          </p:spTgt>
                                        </p:tgtEl>
                                      </p:cBhvr>
                                      <p:to x="100000" y="60000"/>
                                    </p:animScale>
                                    <p:animScale>
                                      <p:cBhvr>
                                        <p:cTn id="45" dur="166" decel="50000">
                                          <p:stCondLst>
                                            <p:cond delay="676"/>
                                          </p:stCondLst>
                                        </p:cTn>
                                        <p:tgtEl>
                                          <p:spTgt spid="3">
                                            <p:txEl>
                                              <p:pRg st="1" end="1"/>
                                            </p:txEl>
                                          </p:spTgt>
                                        </p:tgtEl>
                                      </p:cBhvr>
                                      <p:to x="100000" y="100000"/>
                                    </p:animScale>
                                    <p:animScale>
                                      <p:cBhvr>
                                        <p:cTn id="46" dur="26">
                                          <p:stCondLst>
                                            <p:cond delay="1312"/>
                                          </p:stCondLst>
                                        </p:cTn>
                                        <p:tgtEl>
                                          <p:spTgt spid="3">
                                            <p:txEl>
                                              <p:pRg st="1" end="1"/>
                                            </p:txEl>
                                          </p:spTgt>
                                        </p:tgtEl>
                                      </p:cBhvr>
                                      <p:to x="100000" y="80000"/>
                                    </p:animScale>
                                    <p:animScale>
                                      <p:cBhvr>
                                        <p:cTn id="47" dur="166" decel="50000">
                                          <p:stCondLst>
                                            <p:cond delay="1338"/>
                                          </p:stCondLst>
                                        </p:cTn>
                                        <p:tgtEl>
                                          <p:spTgt spid="3">
                                            <p:txEl>
                                              <p:pRg st="1" end="1"/>
                                            </p:txEl>
                                          </p:spTgt>
                                        </p:tgtEl>
                                      </p:cBhvr>
                                      <p:to x="100000" y="100000"/>
                                    </p:animScale>
                                    <p:animScale>
                                      <p:cBhvr>
                                        <p:cTn id="48" dur="26">
                                          <p:stCondLst>
                                            <p:cond delay="1642"/>
                                          </p:stCondLst>
                                        </p:cTn>
                                        <p:tgtEl>
                                          <p:spTgt spid="3">
                                            <p:txEl>
                                              <p:pRg st="1" end="1"/>
                                            </p:txEl>
                                          </p:spTgt>
                                        </p:tgtEl>
                                      </p:cBhvr>
                                      <p:to x="100000" y="90000"/>
                                    </p:animScale>
                                    <p:animScale>
                                      <p:cBhvr>
                                        <p:cTn id="49" dur="166" decel="50000">
                                          <p:stCondLst>
                                            <p:cond delay="1668"/>
                                          </p:stCondLst>
                                        </p:cTn>
                                        <p:tgtEl>
                                          <p:spTgt spid="3">
                                            <p:txEl>
                                              <p:pRg st="1" end="1"/>
                                            </p:txEl>
                                          </p:spTgt>
                                        </p:tgtEl>
                                      </p:cBhvr>
                                      <p:to x="100000" y="100000"/>
                                    </p:animScale>
                                    <p:animScale>
                                      <p:cBhvr>
                                        <p:cTn id="50" dur="26">
                                          <p:stCondLst>
                                            <p:cond delay="1808"/>
                                          </p:stCondLst>
                                        </p:cTn>
                                        <p:tgtEl>
                                          <p:spTgt spid="3">
                                            <p:txEl>
                                              <p:pRg st="1" end="1"/>
                                            </p:txEl>
                                          </p:spTgt>
                                        </p:tgtEl>
                                      </p:cBhvr>
                                      <p:to x="100000" y="95000"/>
                                    </p:animScale>
                                    <p:animScale>
                                      <p:cBhvr>
                                        <p:cTn id="51" dur="166" decel="50000">
                                          <p:stCondLst>
                                            <p:cond delay="1834"/>
                                          </p:stCondLst>
                                        </p:cTn>
                                        <p:tgtEl>
                                          <p:spTgt spid="3">
                                            <p:txEl>
                                              <p:pRg st="1" end="1"/>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wipe(down)">
                                      <p:cBhvr>
                                        <p:cTn id="56" dur="580">
                                          <p:stCondLst>
                                            <p:cond delay="0"/>
                                          </p:stCondLst>
                                        </p:cTn>
                                        <p:tgtEl>
                                          <p:spTgt spid="3">
                                            <p:txEl>
                                              <p:pRg st="2" end="2"/>
                                            </p:txEl>
                                          </p:spTgt>
                                        </p:tgtEl>
                                      </p:cBhvr>
                                    </p:animEffect>
                                    <p:anim calcmode="lin" valueType="num">
                                      <p:cBhvr>
                                        <p:cTn id="5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2" end="2"/>
                                            </p:txEl>
                                          </p:spTgt>
                                        </p:tgtEl>
                                      </p:cBhvr>
                                      <p:to x="100000" y="60000"/>
                                    </p:animScale>
                                    <p:animScale>
                                      <p:cBhvr>
                                        <p:cTn id="63" dur="166" decel="50000">
                                          <p:stCondLst>
                                            <p:cond delay="676"/>
                                          </p:stCondLst>
                                        </p:cTn>
                                        <p:tgtEl>
                                          <p:spTgt spid="3">
                                            <p:txEl>
                                              <p:pRg st="2" end="2"/>
                                            </p:txEl>
                                          </p:spTgt>
                                        </p:tgtEl>
                                      </p:cBhvr>
                                      <p:to x="100000" y="100000"/>
                                    </p:animScale>
                                    <p:animScale>
                                      <p:cBhvr>
                                        <p:cTn id="64" dur="26">
                                          <p:stCondLst>
                                            <p:cond delay="1312"/>
                                          </p:stCondLst>
                                        </p:cTn>
                                        <p:tgtEl>
                                          <p:spTgt spid="3">
                                            <p:txEl>
                                              <p:pRg st="2" end="2"/>
                                            </p:txEl>
                                          </p:spTgt>
                                        </p:tgtEl>
                                      </p:cBhvr>
                                      <p:to x="100000" y="80000"/>
                                    </p:animScale>
                                    <p:animScale>
                                      <p:cBhvr>
                                        <p:cTn id="65" dur="166" decel="50000">
                                          <p:stCondLst>
                                            <p:cond delay="1338"/>
                                          </p:stCondLst>
                                        </p:cTn>
                                        <p:tgtEl>
                                          <p:spTgt spid="3">
                                            <p:txEl>
                                              <p:pRg st="2" end="2"/>
                                            </p:txEl>
                                          </p:spTgt>
                                        </p:tgtEl>
                                      </p:cBhvr>
                                      <p:to x="100000" y="100000"/>
                                    </p:animScale>
                                    <p:animScale>
                                      <p:cBhvr>
                                        <p:cTn id="66" dur="26">
                                          <p:stCondLst>
                                            <p:cond delay="1642"/>
                                          </p:stCondLst>
                                        </p:cTn>
                                        <p:tgtEl>
                                          <p:spTgt spid="3">
                                            <p:txEl>
                                              <p:pRg st="2" end="2"/>
                                            </p:txEl>
                                          </p:spTgt>
                                        </p:tgtEl>
                                      </p:cBhvr>
                                      <p:to x="100000" y="90000"/>
                                    </p:animScale>
                                    <p:animScale>
                                      <p:cBhvr>
                                        <p:cTn id="67" dur="166" decel="50000">
                                          <p:stCondLst>
                                            <p:cond delay="1668"/>
                                          </p:stCondLst>
                                        </p:cTn>
                                        <p:tgtEl>
                                          <p:spTgt spid="3">
                                            <p:txEl>
                                              <p:pRg st="2" end="2"/>
                                            </p:txEl>
                                          </p:spTgt>
                                        </p:tgtEl>
                                      </p:cBhvr>
                                      <p:to x="100000" y="100000"/>
                                    </p:animScale>
                                    <p:animScale>
                                      <p:cBhvr>
                                        <p:cTn id="68" dur="26">
                                          <p:stCondLst>
                                            <p:cond delay="1808"/>
                                          </p:stCondLst>
                                        </p:cTn>
                                        <p:tgtEl>
                                          <p:spTgt spid="3">
                                            <p:txEl>
                                              <p:pRg st="2" end="2"/>
                                            </p:txEl>
                                          </p:spTgt>
                                        </p:tgtEl>
                                      </p:cBhvr>
                                      <p:to x="100000" y="95000"/>
                                    </p:animScale>
                                    <p:animScale>
                                      <p:cBhvr>
                                        <p:cTn id="69" dur="166" decel="50000">
                                          <p:stCondLst>
                                            <p:cond delay="1834"/>
                                          </p:stCondLst>
                                        </p:cTn>
                                        <p:tgtEl>
                                          <p:spTgt spid="3">
                                            <p:txEl>
                                              <p:pRg st="2" end="2"/>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Effect transition="in" filter="wipe(down)">
                                      <p:cBhvr>
                                        <p:cTn id="74" dur="580">
                                          <p:stCondLst>
                                            <p:cond delay="0"/>
                                          </p:stCondLst>
                                        </p:cTn>
                                        <p:tgtEl>
                                          <p:spTgt spid="3">
                                            <p:txEl>
                                              <p:pRg st="3" end="3"/>
                                            </p:txEl>
                                          </p:spTgt>
                                        </p:tgtEl>
                                      </p:cBhvr>
                                    </p:animEffect>
                                    <p:anim calcmode="lin" valueType="num">
                                      <p:cBhvr>
                                        <p:cTn id="7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3" end="3"/>
                                            </p:txEl>
                                          </p:spTgt>
                                        </p:tgtEl>
                                      </p:cBhvr>
                                      <p:to x="100000" y="60000"/>
                                    </p:animScale>
                                    <p:animScale>
                                      <p:cBhvr>
                                        <p:cTn id="81" dur="166" decel="50000">
                                          <p:stCondLst>
                                            <p:cond delay="676"/>
                                          </p:stCondLst>
                                        </p:cTn>
                                        <p:tgtEl>
                                          <p:spTgt spid="3">
                                            <p:txEl>
                                              <p:pRg st="3" end="3"/>
                                            </p:txEl>
                                          </p:spTgt>
                                        </p:tgtEl>
                                      </p:cBhvr>
                                      <p:to x="100000" y="100000"/>
                                    </p:animScale>
                                    <p:animScale>
                                      <p:cBhvr>
                                        <p:cTn id="82" dur="26">
                                          <p:stCondLst>
                                            <p:cond delay="1312"/>
                                          </p:stCondLst>
                                        </p:cTn>
                                        <p:tgtEl>
                                          <p:spTgt spid="3">
                                            <p:txEl>
                                              <p:pRg st="3" end="3"/>
                                            </p:txEl>
                                          </p:spTgt>
                                        </p:tgtEl>
                                      </p:cBhvr>
                                      <p:to x="100000" y="80000"/>
                                    </p:animScale>
                                    <p:animScale>
                                      <p:cBhvr>
                                        <p:cTn id="83" dur="166" decel="50000">
                                          <p:stCondLst>
                                            <p:cond delay="1338"/>
                                          </p:stCondLst>
                                        </p:cTn>
                                        <p:tgtEl>
                                          <p:spTgt spid="3">
                                            <p:txEl>
                                              <p:pRg st="3" end="3"/>
                                            </p:txEl>
                                          </p:spTgt>
                                        </p:tgtEl>
                                      </p:cBhvr>
                                      <p:to x="100000" y="100000"/>
                                    </p:animScale>
                                    <p:animScale>
                                      <p:cBhvr>
                                        <p:cTn id="84" dur="26">
                                          <p:stCondLst>
                                            <p:cond delay="1642"/>
                                          </p:stCondLst>
                                        </p:cTn>
                                        <p:tgtEl>
                                          <p:spTgt spid="3">
                                            <p:txEl>
                                              <p:pRg st="3" end="3"/>
                                            </p:txEl>
                                          </p:spTgt>
                                        </p:tgtEl>
                                      </p:cBhvr>
                                      <p:to x="100000" y="90000"/>
                                    </p:animScale>
                                    <p:animScale>
                                      <p:cBhvr>
                                        <p:cTn id="85" dur="166" decel="50000">
                                          <p:stCondLst>
                                            <p:cond delay="1668"/>
                                          </p:stCondLst>
                                        </p:cTn>
                                        <p:tgtEl>
                                          <p:spTgt spid="3">
                                            <p:txEl>
                                              <p:pRg st="3" end="3"/>
                                            </p:txEl>
                                          </p:spTgt>
                                        </p:tgtEl>
                                      </p:cBhvr>
                                      <p:to x="100000" y="100000"/>
                                    </p:animScale>
                                    <p:animScale>
                                      <p:cBhvr>
                                        <p:cTn id="86" dur="26">
                                          <p:stCondLst>
                                            <p:cond delay="1808"/>
                                          </p:stCondLst>
                                        </p:cTn>
                                        <p:tgtEl>
                                          <p:spTgt spid="3">
                                            <p:txEl>
                                              <p:pRg st="3" end="3"/>
                                            </p:txEl>
                                          </p:spTgt>
                                        </p:tgtEl>
                                      </p:cBhvr>
                                      <p:to x="100000" y="95000"/>
                                    </p:animScale>
                                    <p:animScale>
                                      <p:cBhvr>
                                        <p:cTn id="87" dur="166" decel="50000">
                                          <p:stCondLst>
                                            <p:cond delay="1834"/>
                                          </p:stCondLst>
                                        </p:cTn>
                                        <p:tgtEl>
                                          <p:spTgt spid="3">
                                            <p:txEl>
                                              <p:pRg st="3" end="3"/>
                                            </p:txEl>
                                          </p:spTgt>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3">
                                            <p:txEl>
                                              <p:pRg st="4" end="4"/>
                                            </p:txEl>
                                          </p:spTgt>
                                        </p:tgtEl>
                                        <p:attrNameLst>
                                          <p:attrName>style.visibility</p:attrName>
                                        </p:attrNameLst>
                                      </p:cBhvr>
                                      <p:to>
                                        <p:strVal val="visible"/>
                                      </p:to>
                                    </p:set>
                                    <p:animEffect transition="in" filter="wipe(down)">
                                      <p:cBhvr>
                                        <p:cTn id="92" dur="580">
                                          <p:stCondLst>
                                            <p:cond delay="0"/>
                                          </p:stCondLst>
                                        </p:cTn>
                                        <p:tgtEl>
                                          <p:spTgt spid="3">
                                            <p:txEl>
                                              <p:pRg st="4" end="4"/>
                                            </p:txEl>
                                          </p:spTgt>
                                        </p:tgtEl>
                                      </p:cBhvr>
                                    </p:animEffect>
                                    <p:anim calcmode="lin" valueType="num">
                                      <p:cBhvr>
                                        <p:cTn id="9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4" end="4"/>
                                            </p:txEl>
                                          </p:spTgt>
                                        </p:tgtEl>
                                      </p:cBhvr>
                                      <p:to x="100000" y="60000"/>
                                    </p:animScale>
                                    <p:animScale>
                                      <p:cBhvr>
                                        <p:cTn id="99" dur="166" decel="50000">
                                          <p:stCondLst>
                                            <p:cond delay="676"/>
                                          </p:stCondLst>
                                        </p:cTn>
                                        <p:tgtEl>
                                          <p:spTgt spid="3">
                                            <p:txEl>
                                              <p:pRg st="4" end="4"/>
                                            </p:txEl>
                                          </p:spTgt>
                                        </p:tgtEl>
                                      </p:cBhvr>
                                      <p:to x="100000" y="100000"/>
                                    </p:animScale>
                                    <p:animScale>
                                      <p:cBhvr>
                                        <p:cTn id="100" dur="26">
                                          <p:stCondLst>
                                            <p:cond delay="1312"/>
                                          </p:stCondLst>
                                        </p:cTn>
                                        <p:tgtEl>
                                          <p:spTgt spid="3">
                                            <p:txEl>
                                              <p:pRg st="4" end="4"/>
                                            </p:txEl>
                                          </p:spTgt>
                                        </p:tgtEl>
                                      </p:cBhvr>
                                      <p:to x="100000" y="80000"/>
                                    </p:animScale>
                                    <p:animScale>
                                      <p:cBhvr>
                                        <p:cTn id="101" dur="166" decel="50000">
                                          <p:stCondLst>
                                            <p:cond delay="1338"/>
                                          </p:stCondLst>
                                        </p:cTn>
                                        <p:tgtEl>
                                          <p:spTgt spid="3">
                                            <p:txEl>
                                              <p:pRg st="4" end="4"/>
                                            </p:txEl>
                                          </p:spTgt>
                                        </p:tgtEl>
                                      </p:cBhvr>
                                      <p:to x="100000" y="100000"/>
                                    </p:animScale>
                                    <p:animScale>
                                      <p:cBhvr>
                                        <p:cTn id="102" dur="26">
                                          <p:stCondLst>
                                            <p:cond delay="1642"/>
                                          </p:stCondLst>
                                        </p:cTn>
                                        <p:tgtEl>
                                          <p:spTgt spid="3">
                                            <p:txEl>
                                              <p:pRg st="4" end="4"/>
                                            </p:txEl>
                                          </p:spTgt>
                                        </p:tgtEl>
                                      </p:cBhvr>
                                      <p:to x="100000" y="90000"/>
                                    </p:animScale>
                                    <p:animScale>
                                      <p:cBhvr>
                                        <p:cTn id="103" dur="166" decel="50000">
                                          <p:stCondLst>
                                            <p:cond delay="1668"/>
                                          </p:stCondLst>
                                        </p:cTn>
                                        <p:tgtEl>
                                          <p:spTgt spid="3">
                                            <p:txEl>
                                              <p:pRg st="4" end="4"/>
                                            </p:txEl>
                                          </p:spTgt>
                                        </p:tgtEl>
                                      </p:cBhvr>
                                      <p:to x="100000" y="100000"/>
                                    </p:animScale>
                                    <p:animScale>
                                      <p:cBhvr>
                                        <p:cTn id="104" dur="26">
                                          <p:stCondLst>
                                            <p:cond delay="1808"/>
                                          </p:stCondLst>
                                        </p:cTn>
                                        <p:tgtEl>
                                          <p:spTgt spid="3">
                                            <p:txEl>
                                              <p:pRg st="4" end="4"/>
                                            </p:txEl>
                                          </p:spTgt>
                                        </p:tgtEl>
                                      </p:cBhvr>
                                      <p:to x="100000" y="95000"/>
                                    </p:animScale>
                                    <p:animScale>
                                      <p:cBhvr>
                                        <p:cTn id="105" dur="166" decel="50000">
                                          <p:stCondLst>
                                            <p:cond delay="1834"/>
                                          </p:stCondLst>
                                        </p:cTn>
                                        <p:tgtEl>
                                          <p:spTgt spid="3">
                                            <p:txEl>
                                              <p:pRg st="4" end="4"/>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animEffect transition="in" filter="wipe(down)">
                                      <p:cBhvr>
                                        <p:cTn id="110" dur="580">
                                          <p:stCondLst>
                                            <p:cond delay="0"/>
                                          </p:stCondLst>
                                        </p:cTn>
                                        <p:tgtEl>
                                          <p:spTgt spid="3">
                                            <p:txEl>
                                              <p:pRg st="5" end="5"/>
                                            </p:txEl>
                                          </p:spTgt>
                                        </p:tgtEl>
                                      </p:cBhvr>
                                    </p:animEffect>
                                    <p:anim calcmode="lin" valueType="num">
                                      <p:cBhvr>
                                        <p:cTn id="11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xEl>
                                              <p:pRg st="5" end="5"/>
                                            </p:txEl>
                                          </p:spTgt>
                                        </p:tgtEl>
                                      </p:cBhvr>
                                      <p:to x="100000" y="60000"/>
                                    </p:animScale>
                                    <p:animScale>
                                      <p:cBhvr>
                                        <p:cTn id="117" dur="166" decel="50000">
                                          <p:stCondLst>
                                            <p:cond delay="676"/>
                                          </p:stCondLst>
                                        </p:cTn>
                                        <p:tgtEl>
                                          <p:spTgt spid="3">
                                            <p:txEl>
                                              <p:pRg st="5" end="5"/>
                                            </p:txEl>
                                          </p:spTgt>
                                        </p:tgtEl>
                                      </p:cBhvr>
                                      <p:to x="100000" y="100000"/>
                                    </p:animScale>
                                    <p:animScale>
                                      <p:cBhvr>
                                        <p:cTn id="118" dur="26">
                                          <p:stCondLst>
                                            <p:cond delay="1312"/>
                                          </p:stCondLst>
                                        </p:cTn>
                                        <p:tgtEl>
                                          <p:spTgt spid="3">
                                            <p:txEl>
                                              <p:pRg st="5" end="5"/>
                                            </p:txEl>
                                          </p:spTgt>
                                        </p:tgtEl>
                                      </p:cBhvr>
                                      <p:to x="100000" y="80000"/>
                                    </p:animScale>
                                    <p:animScale>
                                      <p:cBhvr>
                                        <p:cTn id="119" dur="166" decel="50000">
                                          <p:stCondLst>
                                            <p:cond delay="1338"/>
                                          </p:stCondLst>
                                        </p:cTn>
                                        <p:tgtEl>
                                          <p:spTgt spid="3">
                                            <p:txEl>
                                              <p:pRg st="5" end="5"/>
                                            </p:txEl>
                                          </p:spTgt>
                                        </p:tgtEl>
                                      </p:cBhvr>
                                      <p:to x="100000" y="100000"/>
                                    </p:animScale>
                                    <p:animScale>
                                      <p:cBhvr>
                                        <p:cTn id="120" dur="26">
                                          <p:stCondLst>
                                            <p:cond delay="1642"/>
                                          </p:stCondLst>
                                        </p:cTn>
                                        <p:tgtEl>
                                          <p:spTgt spid="3">
                                            <p:txEl>
                                              <p:pRg st="5" end="5"/>
                                            </p:txEl>
                                          </p:spTgt>
                                        </p:tgtEl>
                                      </p:cBhvr>
                                      <p:to x="100000" y="90000"/>
                                    </p:animScale>
                                    <p:animScale>
                                      <p:cBhvr>
                                        <p:cTn id="121" dur="166" decel="50000">
                                          <p:stCondLst>
                                            <p:cond delay="1668"/>
                                          </p:stCondLst>
                                        </p:cTn>
                                        <p:tgtEl>
                                          <p:spTgt spid="3">
                                            <p:txEl>
                                              <p:pRg st="5" end="5"/>
                                            </p:txEl>
                                          </p:spTgt>
                                        </p:tgtEl>
                                      </p:cBhvr>
                                      <p:to x="100000" y="100000"/>
                                    </p:animScale>
                                    <p:animScale>
                                      <p:cBhvr>
                                        <p:cTn id="122" dur="26">
                                          <p:stCondLst>
                                            <p:cond delay="1808"/>
                                          </p:stCondLst>
                                        </p:cTn>
                                        <p:tgtEl>
                                          <p:spTgt spid="3">
                                            <p:txEl>
                                              <p:pRg st="5" end="5"/>
                                            </p:txEl>
                                          </p:spTgt>
                                        </p:tgtEl>
                                      </p:cBhvr>
                                      <p:to x="100000" y="95000"/>
                                    </p:animScale>
                                    <p:animScale>
                                      <p:cBhvr>
                                        <p:cTn id="123"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A03CB-8AF0-B1BB-BD35-F9D22798E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13985-6B21-9628-6BD8-E2116A6A0E8D}"/>
              </a:ext>
            </a:extLst>
          </p:cNvPr>
          <p:cNvSpPr>
            <a:spLocks noGrp="1"/>
          </p:cNvSpPr>
          <p:nvPr>
            <p:ph type="title"/>
          </p:nvPr>
        </p:nvSpPr>
        <p:spPr>
          <a:xfrm>
            <a:off x="1691680" y="915566"/>
            <a:ext cx="5734622" cy="683100"/>
          </a:xfrm>
        </p:spPr>
        <p:txBody>
          <a:bodyPr/>
          <a:lstStyle/>
          <a:p>
            <a:r>
              <a:rPr lang="en-US" sz="2400" dirty="0"/>
              <a:t>How To acquire a  Health certificate</a:t>
            </a:r>
          </a:p>
        </p:txBody>
      </p:sp>
      <p:sp>
        <p:nvSpPr>
          <p:cNvPr id="3" name="Text Placeholder 2">
            <a:extLst>
              <a:ext uri="{FF2B5EF4-FFF2-40B4-BE49-F238E27FC236}">
                <a16:creationId xmlns:a16="http://schemas.microsoft.com/office/drawing/2014/main" id="{7610403D-C1C7-2858-AC56-403A0477B4C2}"/>
              </a:ext>
            </a:extLst>
          </p:cNvPr>
          <p:cNvSpPr>
            <a:spLocks noGrp="1"/>
          </p:cNvSpPr>
          <p:nvPr>
            <p:ph type="body" idx="1"/>
          </p:nvPr>
        </p:nvSpPr>
        <p:spPr>
          <a:xfrm>
            <a:off x="1069624" y="1598666"/>
            <a:ext cx="7246792" cy="3277340"/>
          </a:xfrm>
        </p:spPr>
        <p:txBody>
          <a:bodyPr/>
          <a:lstStyle/>
          <a:p>
            <a:r>
              <a:rPr lang="en-US" dirty="0"/>
              <a:t>Step 4: Approval &amp; Support LEAP: </a:t>
            </a:r>
          </a:p>
          <a:p>
            <a:r>
              <a:rPr lang="en-US" dirty="0"/>
              <a:t>If approved, you’re enrolled and paid bi-monthly via e-</a:t>
            </a:r>
            <a:r>
              <a:rPr lang="en-US" dirty="0" err="1"/>
              <a:t>zwich</a:t>
            </a:r>
            <a:r>
              <a:rPr lang="en-US" dirty="0"/>
              <a:t> </a:t>
            </a:r>
          </a:p>
          <a:p>
            <a:r>
              <a:rPr lang="en-US" dirty="0"/>
              <a:t>PWD Fund: </a:t>
            </a:r>
          </a:p>
          <a:p>
            <a:r>
              <a:rPr lang="en-US" dirty="0"/>
              <a:t>Approved applicants get support for medical, education, or business </a:t>
            </a:r>
          </a:p>
          <a:p>
            <a:r>
              <a:rPr lang="en-US" dirty="0"/>
              <a:t>Child maintenance: Cases are mediated; if no agreement, referred to Family Tribunal Community Development:</a:t>
            </a:r>
          </a:p>
          <a:p>
            <a:r>
              <a:rPr lang="en-US" dirty="0"/>
              <a:t>Enrolled in training programs or group activities</a:t>
            </a:r>
          </a:p>
        </p:txBody>
      </p:sp>
      <p:sp>
        <p:nvSpPr>
          <p:cNvPr id="4" name="Slide Number Placeholder 3">
            <a:extLst>
              <a:ext uri="{FF2B5EF4-FFF2-40B4-BE49-F238E27FC236}">
                <a16:creationId xmlns:a16="http://schemas.microsoft.com/office/drawing/2014/main" id="{120D7A65-060E-1E7C-E1E9-5A9D3CD085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42</a:t>
            </a:fld>
            <a:endParaRPr lang="en"/>
          </a:p>
        </p:txBody>
      </p:sp>
      <p:pic>
        <p:nvPicPr>
          <p:cNvPr id="5" name="Picture 4">
            <a:extLst>
              <a:ext uri="{FF2B5EF4-FFF2-40B4-BE49-F238E27FC236}">
                <a16:creationId xmlns:a16="http://schemas.microsoft.com/office/drawing/2014/main" id="{C7993C90-0FA2-347B-CEE3-E38B8EA27C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4052793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41F9C-E24C-F4C7-6690-5B87B63D7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837BC-7990-5940-C890-B48C1CE4BFDA}"/>
              </a:ext>
            </a:extLst>
          </p:cNvPr>
          <p:cNvSpPr>
            <a:spLocks noGrp="1"/>
          </p:cNvSpPr>
          <p:nvPr>
            <p:ph type="title"/>
          </p:nvPr>
        </p:nvSpPr>
        <p:spPr>
          <a:xfrm>
            <a:off x="1763688" y="560720"/>
            <a:ext cx="6264696" cy="683100"/>
          </a:xfrm>
        </p:spPr>
        <p:txBody>
          <a:bodyPr/>
          <a:lstStyle/>
          <a:p>
            <a:r>
              <a:rPr lang="en-US" sz="2400" dirty="0"/>
              <a:t>How To access social services </a:t>
            </a:r>
          </a:p>
        </p:txBody>
      </p:sp>
      <p:sp>
        <p:nvSpPr>
          <p:cNvPr id="3" name="Text Placeholder 2">
            <a:extLst>
              <a:ext uri="{FF2B5EF4-FFF2-40B4-BE49-F238E27FC236}">
                <a16:creationId xmlns:a16="http://schemas.microsoft.com/office/drawing/2014/main" id="{4DF3024C-C79E-ADC6-4753-E7F52A031015}"/>
              </a:ext>
            </a:extLst>
          </p:cNvPr>
          <p:cNvSpPr>
            <a:spLocks noGrp="1"/>
          </p:cNvSpPr>
          <p:nvPr>
            <p:ph type="body" idx="1"/>
          </p:nvPr>
        </p:nvSpPr>
        <p:spPr>
          <a:xfrm>
            <a:off x="1043608" y="1203598"/>
            <a:ext cx="6552727" cy="3528392"/>
          </a:xfrm>
        </p:spPr>
        <p:txBody>
          <a:bodyPr/>
          <a:lstStyle/>
          <a:p>
            <a:r>
              <a:rPr lang="en-US" dirty="0"/>
              <a:t>3. Specific Services – Quick Guide Service Who Qualifies How to Start Timeline LEAP Cash Transfer Extremely poor households with orphans, elderly 65+, </a:t>
            </a:r>
          </a:p>
          <a:p>
            <a:r>
              <a:rPr lang="en-US" dirty="0"/>
              <a:t>PWDs Apply at Social Welfare. Community selects 2-6 months PWD Fund (3% DACF) </a:t>
            </a:r>
          </a:p>
          <a:p>
            <a:r>
              <a:rPr lang="en-US" dirty="0"/>
              <a:t>Registered persons with disability Submit medical report + Ghana Card </a:t>
            </a:r>
          </a:p>
          <a:p>
            <a:r>
              <a:rPr lang="en-US" dirty="0"/>
              <a:t>Quarterly disbursement Child Maintenance Single parents, guardians Report case at Social Welfare Mediation within 14 days </a:t>
            </a:r>
          </a:p>
          <a:p>
            <a:r>
              <a:rPr lang="en-US" dirty="0"/>
              <a:t>Day Care Registration Day care operators Apply with facility details for inspection </a:t>
            </a:r>
          </a:p>
        </p:txBody>
      </p:sp>
      <p:sp>
        <p:nvSpPr>
          <p:cNvPr id="4" name="Slide Number Placeholder 3">
            <a:extLst>
              <a:ext uri="{FF2B5EF4-FFF2-40B4-BE49-F238E27FC236}">
                <a16:creationId xmlns:a16="http://schemas.microsoft.com/office/drawing/2014/main" id="{C66B0940-A500-8713-35A5-E72A4514CD8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43</a:t>
            </a:fld>
            <a:endParaRPr lang="en"/>
          </a:p>
        </p:txBody>
      </p:sp>
      <p:pic>
        <p:nvPicPr>
          <p:cNvPr id="5" name="Picture 4">
            <a:extLst>
              <a:ext uri="{FF2B5EF4-FFF2-40B4-BE49-F238E27FC236}">
                <a16:creationId xmlns:a16="http://schemas.microsoft.com/office/drawing/2014/main" id="{4557D186-2F32-6C19-12DC-BB03BBDB94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1197871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2C3AE-5EDC-A526-15D6-34615175B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9D47D-0756-DDA0-63AB-1EB57A7F5CC5}"/>
              </a:ext>
            </a:extLst>
          </p:cNvPr>
          <p:cNvSpPr>
            <a:spLocks noGrp="1"/>
          </p:cNvSpPr>
          <p:nvPr>
            <p:ph type="title"/>
          </p:nvPr>
        </p:nvSpPr>
        <p:spPr>
          <a:xfrm>
            <a:off x="2033856" y="358050"/>
            <a:ext cx="5706495" cy="917555"/>
          </a:xfrm>
        </p:spPr>
        <p:txBody>
          <a:bodyPr/>
          <a:lstStyle/>
          <a:p>
            <a:r>
              <a:rPr lang="en-US" sz="2400" dirty="0"/>
              <a:t>How To access social services</a:t>
            </a:r>
          </a:p>
        </p:txBody>
      </p:sp>
      <p:sp>
        <p:nvSpPr>
          <p:cNvPr id="3" name="Text Placeholder 2">
            <a:extLst>
              <a:ext uri="{FF2B5EF4-FFF2-40B4-BE49-F238E27FC236}">
                <a16:creationId xmlns:a16="http://schemas.microsoft.com/office/drawing/2014/main" id="{346A2712-F759-8BC9-5B36-898D523580E4}"/>
              </a:ext>
            </a:extLst>
          </p:cNvPr>
          <p:cNvSpPr>
            <a:spLocks noGrp="1"/>
          </p:cNvSpPr>
          <p:nvPr>
            <p:ph type="body" idx="1"/>
          </p:nvPr>
        </p:nvSpPr>
        <p:spPr>
          <a:xfrm>
            <a:off x="1691680" y="1454650"/>
            <a:ext cx="6864195" cy="3121800"/>
          </a:xfrm>
        </p:spPr>
        <p:txBody>
          <a:bodyPr/>
          <a:lstStyle/>
          <a:p>
            <a:r>
              <a:rPr lang="en-US" dirty="0"/>
              <a:t>30 days Adult Literacy Adults 15+ who can’t read/write </a:t>
            </a:r>
          </a:p>
          <a:p>
            <a:r>
              <a:rPr lang="en-US" dirty="0"/>
              <a:t>Register at Community Dev Unit Classes ongoing</a:t>
            </a:r>
          </a:p>
          <a:p>
            <a:r>
              <a:rPr lang="en-US" dirty="0"/>
              <a:t>NGO Registration Community Based Organizations Submit constitution + forms14-30 days. </a:t>
            </a:r>
          </a:p>
          <a:p>
            <a:r>
              <a:rPr lang="en-US" dirty="0"/>
              <a:t>Important Notes Under Act 936 Free services – No official fees for social welfare applications. </a:t>
            </a:r>
          </a:p>
          <a:p>
            <a:r>
              <a:rPr lang="en-US" dirty="0"/>
              <a:t>Confidential – Cases handled with confidentiality by trained officers </a:t>
            </a:r>
          </a:p>
          <a:p>
            <a:r>
              <a:rPr lang="en-US" dirty="0"/>
              <a:t>Right to appeal – If dissatisfied, petition the District Chief Executive or Public Relations &amp; Complaints Committee (PRCC)</a:t>
            </a:r>
          </a:p>
        </p:txBody>
      </p:sp>
      <p:sp>
        <p:nvSpPr>
          <p:cNvPr id="4" name="Slide Number Placeholder 3">
            <a:extLst>
              <a:ext uri="{FF2B5EF4-FFF2-40B4-BE49-F238E27FC236}">
                <a16:creationId xmlns:a16="http://schemas.microsoft.com/office/drawing/2014/main" id="{2D40078C-D220-1F85-D8B7-C6D6365F51E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44</a:t>
            </a:fld>
            <a:endParaRPr lang="en"/>
          </a:p>
        </p:txBody>
      </p:sp>
      <p:pic>
        <p:nvPicPr>
          <p:cNvPr id="5" name="Picture 4">
            <a:extLst>
              <a:ext uri="{FF2B5EF4-FFF2-40B4-BE49-F238E27FC236}">
                <a16:creationId xmlns:a16="http://schemas.microsoft.com/office/drawing/2014/main" id="{4FEC6277-2C88-A6AF-4270-1728DCC12C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extLst>
      <p:ext uri="{BB962C8B-B14F-4D97-AF65-F5344CB8AC3E}">
        <p14:creationId xmlns:p14="http://schemas.microsoft.com/office/powerpoint/2010/main" val="450917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225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75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225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75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225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7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225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75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225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75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225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100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A105-A163-86E5-1595-0E5D3D399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2404C-B53D-4DA5-AE9D-DFF4C927C8BB}"/>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851FC20E-2923-D7DB-B47C-AD8739458CD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7639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048620"/>
          <p:cNvSpPr>
            <a:spLocks noGrp="1"/>
          </p:cNvSpPr>
          <p:nvPr>
            <p:ph type="title"/>
          </p:nvPr>
        </p:nvSpPr>
        <p:spPr>
          <a:xfrm>
            <a:off x="1432045" y="340337"/>
            <a:ext cx="6723731" cy="1296143"/>
          </a:xfrm>
        </p:spPr>
        <p:txBody>
          <a:bodyPr/>
          <a:lstStyle/>
          <a:p>
            <a:r>
              <a:rPr lang="en-US" sz="2400" dirty="0"/>
              <a:t>Steps to Acquire an Ordinance Marriage Certificate</a:t>
            </a:r>
            <a:endParaRPr lang="en-GB" sz="2400" dirty="0"/>
          </a:p>
        </p:txBody>
      </p:sp>
      <p:sp>
        <p:nvSpPr>
          <p:cNvPr id="1048622" name="Text Placeholder 1048621"/>
          <p:cNvSpPr>
            <a:spLocks noGrp="1"/>
          </p:cNvSpPr>
          <p:nvPr>
            <p:ph type="body" idx="1"/>
          </p:nvPr>
        </p:nvSpPr>
        <p:spPr>
          <a:xfrm>
            <a:off x="827584" y="1635645"/>
            <a:ext cx="6905846" cy="2716985"/>
          </a:xfrm>
        </p:spPr>
        <p:txBody>
          <a:bodyPr/>
          <a:lstStyle/>
          <a:p>
            <a:r>
              <a:rPr lang="en-US" dirty="0"/>
              <a:t>Check Eligibility: </a:t>
            </a:r>
          </a:p>
          <a:p>
            <a:r>
              <a:rPr lang="en-US" dirty="0"/>
              <a:t>Both parties must be 18 years and above and of sound mind</a:t>
            </a:r>
          </a:p>
          <a:p>
            <a:r>
              <a:rPr lang="en-US" dirty="0"/>
              <a:t>You must both consent to marry</a:t>
            </a:r>
          </a:p>
          <a:p>
            <a:r>
              <a:rPr lang="en-US" dirty="0"/>
              <a:t>If you were married before, provide a Divorce Certificate or Death Certificate. </a:t>
            </a:r>
          </a:p>
          <a:p>
            <a:r>
              <a:rPr lang="en-US" dirty="0"/>
              <a:t>At least one of you should have resided in the district for at least 14 days or 6 months</a:t>
            </a:r>
            <a:endParaRPr lang="en-GB" dirty="0"/>
          </a:p>
        </p:txBody>
      </p:sp>
      <p:sp>
        <p:nvSpPr>
          <p:cNvPr id="1048623" name="Slide Number Placeholder 1048622"/>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5</a:t>
            </a:fld>
            <a:endParaRPr lang="en"/>
          </a:p>
        </p:txBody>
      </p:sp>
      <p:pic>
        <p:nvPicPr>
          <p:cNvPr id="2" name="Picture 1">
            <a:extLst>
              <a:ext uri="{FF2B5EF4-FFF2-40B4-BE49-F238E27FC236}">
                <a16:creationId xmlns:a16="http://schemas.microsoft.com/office/drawing/2014/main" id="{5A50FDEF-6ACE-ED17-32DA-6AFDD82FC0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48621"/>
                                        </p:tgtEl>
                                        <p:attrNameLst>
                                          <p:attrName>style.visibility</p:attrName>
                                        </p:attrNameLst>
                                      </p:cBhvr>
                                      <p:to>
                                        <p:strVal val="visible"/>
                                      </p:to>
                                    </p:set>
                                    <p:animEffect transition="in" filter="randombar(horizontal)">
                                      <p:cBhvr>
                                        <p:cTn id="7" dur="2000"/>
                                        <p:tgtEl>
                                          <p:spTgt spid="10486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048622">
                                            <p:txEl>
                                              <p:pRg st="0" end="0"/>
                                            </p:txEl>
                                          </p:spTgt>
                                        </p:tgtEl>
                                        <p:attrNameLst>
                                          <p:attrName>style.visibility</p:attrName>
                                        </p:attrNameLst>
                                      </p:cBhvr>
                                      <p:to>
                                        <p:strVal val="visible"/>
                                      </p:to>
                                    </p:set>
                                    <p:anim calcmode="lin" valueType="num">
                                      <p:cBhvr>
                                        <p:cTn id="18" dur="3000" fill="hold"/>
                                        <p:tgtEl>
                                          <p:spTgt spid="1048622">
                                            <p:txEl>
                                              <p:pRg st="0" end="0"/>
                                            </p:txEl>
                                          </p:spTgt>
                                        </p:tgtEl>
                                        <p:attrNameLst>
                                          <p:attrName>ppt_w</p:attrName>
                                        </p:attrNameLst>
                                      </p:cBhvr>
                                      <p:tavLst>
                                        <p:tav tm="0">
                                          <p:val>
                                            <p:fltVal val="0"/>
                                          </p:val>
                                        </p:tav>
                                        <p:tav tm="100000">
                                          <p:val>
                                            <p:strVal val="#ppt_w"/>
                                          </p:val>
                                        </p:tav>
                                      </p:tavLst>
                                    </p:anim>
                                    <p:anim calcmode="lin" valueType="num">
                                      <p:cBhvr>
                                        <p:cTn id="19" dur="3000" fill="hold"/>
                                        <p:tgtEl>
                                          <p:spTgt spid="1048622">
                                            <p:txEl>
                                              <p:pRg st="0" end="0"/>
                                            </p:txEl>
                                          </p:spTgt>
                                        </p:tgtEl>
                                        <p:attrNameLst>
                                          <p:attrName>ppt_h</p:attrName>
                                        </p:attrNameLst>
                                      </p:cBhvr>
                                      <p:tavLst>
                                        <p:tav tm="0">
                                          <p:val>
                                            <p:fltVal val="0"/>
                                          </p:val>
                                        </p:tav>
                                        <p:tav tm="100000">
                                          <p:val>
                                            <p:strVal val="#ppt_h"/>
                                          </p:val>
                                        </p:tav>
                                      </p:tavLst>
                                    </p:anim>
                                    <p:anim calcmode="lin" valueType="num">
                                      <p:cBhvr>
                                        <p:cTn id="20" dur="3000" fill="hold"/>
                                        <p:tgtEl>
                                          <p:spTgt spid="1048622">
                                            <p:txEl>
                                              <p:pRg st="0" end="0"/>
                                            </p:txEl>
                                          </p:spTgt>
                                        </p:tgtEl>
                                        <p:attrNameLst>
                                          <p:attrName>style.rotation</p:attrName>
                                        </p:attrNameLst>
                                      </p:cBhvr>
                                      <p:tavLst>
                                        <p:tav tm="0">
                                          <p:val>
                                            <p:fltVal val="90"/>
                                          </p:val>
                                        </p:tav>
                                        <p:tav tm="100000">
                                          <p:val>
                                            <p:fltVal val="0"/>
                                          </p:val>
                                        </p:tav>
                                      </p:tavLst>
                                    </p:anim>
                                    <p:animEffect transition="in" filter="fade">
                                      <p:cBhvr>
                                        <p:cTn id="21" dur="3000"/>
                                        <p:tgtEl>
                                          <p:spTgt spid="10486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48622">
                                            <p:txEl>
                                              <p:pRg st="1" end="1"/>
                                            </p:txEl>
                                          </p:spTgt>
                                        </p:tgtEl>
                                        <p:attrNameLst>
                                          <p:attrName>style.visibility</p:attrName>
                                        </p:attrNameLst>
                                      </p:cBhvr>
                                      <p:to>
                                        <p:strVal val="visible"/>
                                      </p:to>
                                    </p:set>
                                    <p:anim calcmode="lin" valueType="num">
                                      <p:cBhvr>
                                        <p:cTn id="26" dur="3000" fill="hold"/>
                                        <p:tgtEl>
                                          <p:spTgt spid="1048622">
                                            <p:txEl>
                                              <p:pRg st="1" end="1"/>
                                            </p:txEl>
                                          </p:spTgt>
                                        </p:tgtEl>
                                        <p:attrNameLst>
                                          <p:attrName>ppt_w</p:attrName>
                                        </p:attrNameLst>
                                      </p:cBhvr>
                                      <p:tavLst>
                                        <p:tav tm="0">
                                          <p:val>
                                            <p:fltVal val="0"/>
                                          </p:val>
                                        </p:tav>
                                        <p:tav tm="100000">
                                          <p:val>
                                            <p:strVal val="#ppt_w"/>
                                          </p:val>
                                        </p:tav>
                                      </p:tavLst>
                                    </p:anim>
                                    <p:anim calcmode="lin" valueType="num">
                                      <p:cBhvr>
                                        <p:cTn id="27" dur="3000" fill="hold"/>
                                        <p:tgtEl>
                                          <p:spTgt spid="1048622">
                                            <p:txEl>
                                              <p:pRg st="1" end="1"/>
                                            </p:txEl>
                                          </p:spTgt>
                                        </p:tgtEl>
                                        <p:attrNameLst>
                                          <p:attrName>ppt_h</p:attrName>
                                        </p:attrNameLst>
                                      </p:cBhvr>
                                      <p:tavLst>
                                        <p:tav tm="0">
                                          <p:val>
                                            <p:fltVal val="0"/>
                                          </p:val>
                                        </p:tav>
                                        <p:tav tm="100000">
                                          <p:val>
                                            <p:strVal val="#ppt_h"/>
                                          </p:val>
                                        </p:tav>
                                      </p:tavLst>
                                    </p:anim>
                                    <p:anim calcmode="lin" valueType="num">
                                      <p:cBhvr>
                                        <p:cTn id="28" dur="3000" fill="hold"/>
                                        <p:tgtEl>
                                          <p:spTgt spid="1048622">
                                            <p:txEl>
                                              <p:pRg st="1" end="1"/>
                                            </p:txEl>
                                          </p:spTgt>
                                        </p:tgtEl>
                                        <p:attrNameLst>
                                          <p:attrName>style.rotation</p:attrName>
                                        </p:attrNameLst>
                                      </p:cBhvr>
                                      <p:tavLst>
                                        <p:tav tm="0">
                                          <p:val>
                                            <p:fltVal val="90"/>
                                          </p:val>
                                        </p:tav>
                                        <p:tav tm="100000">
                                          <p:val>
                                            <p:fltVal val="0"/>
                                          </p:val>
                                        </p:tav>
                                      </p:tavLst>
                                    </p:anim>
                                    <p:animEffect transition="in" filter="fade">
                                      <p:cBhvr>
                                        <p:cTn id="29" dur="3000"/>
                                        <p:tgtEl>
                                          <p:spTgt spid="104862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048622">
                                            <p:txEl>
                                              <p:pRg st="2" end="2"/>
                                            </p:txEl>
                                          </p:spTgt>
                                        </p:tgtEl>
                                        <p:attrNameLst>
                                          <p:attrName>style.visibility</p:attrName>
                                        </p:attrNameLst>
                                      </p:cBhvr>
                                      <p:to>
                                        <p:strVal val="visible"/>
                                      </p:to>
                                    </p:set>
                                    <p:anim calcmode="lin" valueType="num">
                                      <p:cBhvr>
                                        <p:cTn id="34" dur="3000" fill="hold"/>
                                        <p:tgtEl>
                                          <p:spTgt spid="1048622">
                                            <p:txEl>
                                              <p:pRg st="2" end="2"/>
                                            </p:txEl>
                                          </p:spTgt>
                                        </p:tgtEl>
                                        <p:attrNameLst>
                                          <p:attrName>ppt_w</p:attrName>
                                        </p:attrNameLst>
                                      </p:cBhvr>
                                      <p:tavLst>
                                        <p:tav tm="0">
                                          <p:val>
                                            <p:fltVal val="0"/>
                                          </p:val>
                                        </p:tav>
                                        <p:tav tm="100000">
                                          <p:val>
                                            <p:strVal val="#ppt_w"/>
                                          </p:val>
                                        </p:tav>
                                      </p:tavLst>
                                    </p:anim>
                                    <p:anim calcmode="lin" valueType="num">
                                      <p:cBhvr>
                                        <p:cTn id="35" dur="3000" fill="hold"/>
                                        <p:tgtEl>
                                          <p:spTgt spid="1048622">
                                            <p:txEl>
                                              <p:pRg st="2" end="2"/>
                                            </p:txEl>
                                          </p:spTgt>
                                        </p:tgtEl>
                                        <p:attrNameLst>
                                          <p:attrName>ppt_h</p:attrName>
                                        </p:attrNameLst>
                                      </p:cBhvr>
                                      <p:tavLst>
                                        <p:tav tm="0">
                                          <p:val>
                                            <p:fltVal val="0"/>
                                          </p:val>
                                        </p:tav>
                                        <p:tav tm="100000">
                                          <p:val>
                                            <p:strVal val="#ppt_h"/>
                                          </p:val>
                                        </p:tav>
                                      </p:tavLst>
                                    </p:anim>
                                    <p:anim calcmode="lin" valueType="num">
                                      <p:cBhvr>
                                        <p:cTn id="36" dur="3000" fill="hold"/>
                                        <p:tgtEl>
                                          <p:spTgt spid="1048622">
                                            <p:txEl>
                                              <p:pRg st="2" end="2"/>
                                            </p:txEl>
                                          </p:spTgt>
                                        </p:tgtEl>
                                        <p:attrNameLst>
                                          <p:attrName>style.rotation</p:attrName>
                                        </p:attrNameLst>
                                      </p:cBhvr>
                                      <p:tavLst>
                                        <p:tav tm="0">
                                          <p:val>
                                            <p:fltVal val="90"/>
                                          </p:val>
                                        </p:tav>
                                        <p:tav tm="100000">
                                          <p:val>
                                            <p:fltVal val="0"/>
                                          </p:val>
                                        </p:tav>
                                      </p:tavLst>
                                    </p:anim>
                                    <p:animEffect transition="in" filter="fade">
                                      <p:cBhvr>
                                        <p:cTn id="37" dur="3000"/>
                                        <p:tgtEl>
                                          <p:spTgt spid="104862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048622">
                                            <p:txEl>
                                              <p:pRg st="3" end="3"/>
                                            </p:txEl>
                                          </p:spTgt>
                                        </p:tgtEl>
                                        <p:attrNameLst>
                                          <p:attrName>style.visibility</p:attrName>
                                        </p:attrNameLst>
                                      </p:cBhvr>
                                      <p:to>
                                        <p:strVal val="visible"/>
                                      </p:to>
                                    </p:set>
                                    <p:anim calcmode="lin" valueType="num">
                                      <p:cBhvr>
                                        <p:cTn id="42" dur="3000" fill="hold"/>
                                        <p:tgtEl>
                                          <p:spTgt spid="1048622">
                                            <p:txEl>
                                              <p:pRg st="3" end="3"/>
                                            </p:txEl>
                                          </p:spTgt>
                                        </p:tgtEl>
                                        <p:attrNameLst>
                                          <p:attrName>ppt_w</p:attrName>
                                        </p:attrNameLst>
                                      </p:cBhvr>
                                      <p:tavLst>
                                        <p:tav tm="0">
                                          <p:val>
                                            <p:fltVal val="0"/>
                                          </p:val>
                                        </p:tav>
                                        <p:tav tm="100000">
                                          <p:val>
                                            <p:strVal val="#ppt_w"/>
                                          </p:val>
                                        </p:tav>
                                      </p:tavLst>
                                    </p:anim>
                                    <p:anim calcmode="lin" valueType="num">
                                      <p:cBhvr>
                                        <p:cTn id="43" dur="3000" fill="hold"/>
                                        <p:tgtEl>
                                          <p:spTgt spid="1048622">
                                            <p:txEl>
                                              <p:pRg st="3" end="3"/>
                                            </p:txEl>
                                          </p:spTgt>
                                        </p:tgtEl>
                                        <p:attrNameLst>
                                          <p:attrName>ppt_h</p:attrName>
                                        </p:attrNameLst>
                                      </p:cBhvr>
                                      <p:tavLst>
                                        <p:tav tm="0">
                                          <p:val>
                                            <p:fltVal val="0"/>
                                          </p:val>
                                        </p:tav>
                                        <p:tav tm="100000">
                                          <p:val>
                                            <p:strVal val="#ppt_h"/>
                                          </p:val>
                                        </p:tav>
                                      </p:tavLst>
                                    </p:anim>
                                    <p:anim calcmode="lin" valueType="num">
                                      <p:cBhvr>
                                        <p:cTn id="44" dur="3000" fill="hold"/>
                                        <p:tgtEl>
                                          <p:spTgt spid="1048622">
                                            <p:txEl>
                                              <p:pRg st="3" end="3"/>
                                            </p:txEl>
                                          </p:spTgt>
                                        </p:tgtEl>
                                        <p:attrNameLst>
                                          <p:attrName>style.rotation</p:attrName>
                                        </p:attrNameLst>
                                      </p:cBhvr>
                                      <p:tavLst>
                                        <p:tav tm="0">
                                          <p:val>
                                            <p:fltVal val="90"/>
                                          </p:val>
                                        </p:tav>
                                        <p:tav tm="100000">
                                          <p:val>
                                            <p:fltVal val="0"/>
                                          </p:val>
                                        </p:tav>
                                      </p:tavLst>
                                    </p:anim>
                                    <p:animEffect transition="in" filter="fade">
                                      <p:cBhvr>
                                        <p:cTn id="45" dur="3000"/>
                                        <p:tgtEl>
                                          <p:spTgt spid="104862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048622">
                                            <p:txEl>
                                              <p:pRg st="4" end="4"/>
                                            </p:txEl>
                                          </p:spTgt>
                                        </p:tgtEl>
                                        <p:attrNameLst>
                                          <p:attrName>style.visibility</p:attrName>
                                        </p:attrNameLst>
                                      </p:cBhvr>
                                      <p:to>
                                        <p:strVal val="visible"/>
                                      </p:to>
                                    </p:set>
                                    <p:anim calcmode="lin" valueType="num">
                                      <p:cBhvr>
                                        <p:cTn id="50" dur="3000" fill="hold"/>
                                        <p:tgtEl>
                                          <p:spTgt spid="1048622">
                                            <p:txEl>
                                              <p:pRg st="4" end="4"/>
                                            </p:txEl>
                                          </p:spTgt>
                                        </p:tgtEl>
                                        <p:attrNameLst>
                                          <p:attrName>ppt_w</p:attrName>
                                        </p:attrNameLst>
                                      </p:cBhvr>
                                      <p:tavLst>
                                        <p:tav tm="0">
                                          <p:val>
                                            <p:fltVal val="0"/>
                                          </p:val>
                                        </p:tav>
                                        <p:tav tm="100000">
                                          <p:val>
                                            <p:strVal val="#ppt_w"/>
                                          </p:val>
                                        </p:tav>
                                      </p:tavLst>
                                    </p:anim>
                                    <p:anim calcmode="lin" valueType="num">
                                      <p:cBhvr>
                                        <p:cTn id="51" dur="3000" fill="hold"/>
                                        <p:tgtEl>
                                          <p:spTgt spid="1048622">
                                            <p:txEl>
                                              <p:pRg st="4" end="4"/>
                                            </p:txEl>
                                          </p:spTgt>
                                        </p:tgtEl>
                                        <p:attrNameLst>
                                          <p:attrName>ppt_h</p:attrName>
                                        </p:attrNameLst>
                                      </p:cBhvr>
                                      <p:tavLst>
                                        <p:tav tm="0">
                                          <p:val>
                                            <p:fltVal val="0"/>
                                          </p:val>
                                        </p:tav>
                                        <p:tav tm="100000">
                                          <p:val>
                                            <p:strVal val="#ppt_h"/>
                                          </p:val>
                                        </p:tav>
                                      </p:tavLst>
                                    </p:anim>
                                    <p:anim calcmode="lin" valueType="num">
                                      <p:cBhvr>
                                        <p:cTn id="52" dur="3000" fill="hold"/>
                                        <p:tgtEl>
                                          <p:spTgt spid="1048622">
                                            <p:txEl>
                                              <p:pRg st="4" end="4"/>
                                            </p:txEl>
                                          </p:spTgt>
                                        </p:tgtEl>
                                        <p:attrNameLst>
                                          <p:attrName>style.rotation</p:attrName>
                                        </p:attrNameLst>
                                      </p:cBhvr>
                                      <p:tavLst>
                                        <p:tav tm="0">
                                          <p:val>
                                            <p:fltVal val="90"/>
                                          </p:val>
                                        </p:tav>
                                        <p:tav tm="100000">
                                          <p:val>
                                            <p:fltVal val="0"/>
                                          </p:val>
                                        </p:tav>
                                      </p:tavLst>
                                    </p:anim>
                                    <p:animEffect transition="in" filter="fade">
                                      <p:cBhvr>
                                        <p:cTn id="53" dur="3000"/>
                                        <p:tgtEl>
                                          <p:spTgt spid="10486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p:bldP spid="104862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048623"/>
          <p:cNvSpPr>
            <a:spLocks noGrp="1"/>
          </p:cNvSpPr>
          <p:nvPr>
            <p:ph type="title"/>
          </p:nvPr>
        </p:nvSpPr>
        <p:spPr>
          <a:xfrm>
            <a:off x="1764844" y="411510"/>
            <a:ext cx="6695728" cy="1100658"/>
          </a:xfrm>
        </p:spPr>
        <p:txBody>
          <a:bodyPr/>
          <a:lstStyle/>
          <a:p>
            <a:r>
              <a:rPr lang="en-US" sz="2800" dirty="0"/>
              <a:t>Steps to Acquire an Ordinance Marriage Certificate </a:t>
            </a:r>
            <a:endParaRPr lang="en-GB" sz="2800" dirty="0"/>
          </a:p>
        </p:txBody>
      </p:sp>
      <p:sp>
        <p:nvSpPr>
          <p:cNvPr id="1048625" name="Text Placeholder 1048624"/>
          <p:cNvSpPr>
            <a:spLocks noGrp="1"/>
          </p:cNvSpPr>
          <p:nvPr>
            <p:ph type="body" idx="1"/>
          </p:nvPr>
        </p:nvSpPr>
        <p:spPr>
          <a:xfrm>
            <a:off x="1363956" y="1592950"/>
            <a:ext cx="7092280" cy="3419100"/>
          </a:xfrm>
        </p:spPr>
        <p:txBody>
          <a:bodyPr/>
          <a:lstStyle/>
          <a:p>
            <a:r>
              <a:rPr lang="en-US" dirty="0"/>
              <a:t>Visit the Registrar of Marriages at the Assembly</a:t>
            </a:r>
          </a:p>
          <a:p>
            <a:r>
              <a:rPr lang="en-US" dirty="0"/>
              <a:t>File a “Notice of Marriage” Complete the prescribed Declaration Form with help from the Marriage Registrar</a:t>
            </a:r>
          </a:p>
          <a:p>
            <a:r>
              <a:rPr lang="en-US" dirty="0"/>
              <a:t>Submit required documents: </a:t>
            </a:r>
            <a:r>
              <a:rPr lang="en-US" dirty="0" err="1"/>
              <a:t>ie</a:t>
            </a:r>
            <a:endParaRPr lang="en-US" dirty="0"/>
          </a:p>
          <a:p>
            <a:r>
              <a:rPr lang="en-US" dirty="0"/>
              <a:t>Valid Ghana Card –  Other IDs like passport/driver’s license may also be accepted Passport-sized photos of both parties </a:t>
            </a:r>
          </a:p>
          <a:p>
            <a:r>
              <a:rPr lang="en-US" dirty="0"/>
              <a:t>Two witnesses – one from each side. </a:t>
            </a:r>
          </a:p>
          <a:p>
            <a:r>
              <a:rPr lang="en-US" dirty="0"/>
              <a:t>The notice is posted on the Assembly’s notice board for 21 days</a:t>
            </a:r>
          </a:p>
          <a:p>
            <a:r>
              <a:rPr lang="en-US" dirty="0"/>
              <a:t>This allows anyone with a legal objection to come forward Collect the Registrar’s Certificate After 21 days with no objection, </a:t>
            </a:r>
          </a:p>
          <a:p>
            <a:r>
              <a:rPr lang="en-US" dirty="0"/>
              <a:t>Celebrate the Marriage within 3 Months. </a:t>
            </a:r>
            <a:endParaRPr lang="en-GB" dirty="0"/>
          </a:p>
          <a:p>
            <a:endParaRPr lang="en-US" dirty="0"/>
          </a:p>
        </p:txBody>
      </p:sp>
      <p:sp>
        <p:nvSpPr>
          <p:cNvPr id="1048626" name="Slide Number Placeholder 1048625"/>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6</a:t>
            </a:fld>
            <a:endParaRPr lang="en"/>
          </a:p>
        </p:txBody>
      </p:sp>
      <p:pic>
        <p:nvPicPr>
          <p:cNvPr id="2" name="Picture 1">
            <a:extLst>
              <a:ext uri="{FF2B5EF4-FFF2-40B4-BE49-F238E27FC236}">
                <a16:creationId xmlns:a16="http://schemas.microsoft.com/office/drawing/2014/main" id="{F9747867-952A-9938-7A4F-7E7317F0CD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000"/>
                                  </p:stCondLst>
                                  <p:childTnLst>
                                    <p:set>
                                      <p:cBhvr>
                                        <p:cTn id="6" dur="1" fill="hold">
                                          <p:stCondLst>
                                            <p:cond delay="0"/>
                                          </p:stCondLst>
                                        </p:cTn>
                                        <p:tgtEl>
                                          <p:spTgt spid="1048625">
                                            <p:txEl>
                                              <p:pRg st="0" end="0"/>
                                            </p:txEl>
                                          </p:spTgt>
                                        </p:tgtEl>
                                        <p:attrNameLst>
                                          <p:attrName>style.visibility</p:attrName>
                                        </p:attrNameLst>
                                      </p:cBhvr>
                                      <p:to>
                                        <p:strVal val="visible"/>
                                      </p:to>
                                    </p:set>
                                    <p:animEffect transition="in" filter="wheel(1)">
                                      <p:cBhvr>
                                        <p:cTn id="7" dur="3750"/>
                                        <p:tgtEl>
                                          <p:spTgt spid="10486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2000"/>
                                  </p:stCondLst>
                                  <p:childTnLst>
                                    <p:set>
                                      <p:cBhvr>
                                        <p:cTn id="11" dur="1" fill="hold">
                                          <p:stCondLst>
                                            <p:cond delay="0"/>
                                          </p:stCondLst>
                                        </p:cTn>
                                        <p:tgtEl>
                                          <p:spTgt spid="1048625">
                                            <p:txEl>
                                              <p:pRg st="1" end="1"/>
                                            </p:txEl>
                                          </p:spTgt>
                                        </p:tgtEl>
                                        <p:attrNameLst>
                                          <p:attrName>style.visibility</p:attrName>
                                        </p:attrNameLst>
                                      </p:cBhvr>
                                      <p:to>
                                        <p:strVal val="visible"/>
                                      </p:to>
                                    </p:set>
                                    <p:animEffect transition="in" filter="wheel(1)">
                                      <p:cBhvr>
                                        <p:cTn id="12" dur="3750"/>
                                        <p:tgtEl>
                                          <p:spTgt spid="10486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2000"/>
                                  </p:stCondLst>
                                  <p:childTnLst>
                                    <p:set>
                                      <p:cBhvr>
                                        <p:cTn id="16" dur="1" fill="hold">
                                          <p:stCondLst>
                                            <p:cond delay="0"/>
                                          </p:stCondLst>
                                        </p:cTn>
                                        <p:tgtEl>
                                          <p:spTgt spid="1048625">
                                            <p:txEl>
                                              <p:pRg st="2" end="2"/>
                                            </p:txEl>
                                          </p:spTgt>
                                        </p:tgtEl>
                                        <p:attrNameLst>
                                          <p:attrName>style.visibility</p:attrName>
                                        </p:attrNameLst>
                                      </p:cBhvr>
                                      <p:to>
                                        <p:strVal val="visible"/>
                                      </p:to>
                                    </p:set>
                                    <p:animEffect transition="in" filter="wheel(1)">
                                      <p:cBhvr>
                                        <p:cTn id="17" dur="3750"/>
                                        <p:tgtEl>
                                          <p:spTgt spid="10486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2000"/>
                                  </p:stCondLst>
                                  <p:childTnLst>
                                    <p:set>
                                      <p:cBhvr>
                                        <p:cTn id="21" dur="1" fill="hold">
                                          <p:stCondLst>
                                            <p:cond delay="0"/>
                                          </p:stCondLst>
                                        </p:cTn>
                                        <p:tgtEl>
                                          <p:spTgt spid="1048625">
                                            <p:txEl>
                                              <p:pRg st="3" end="3"/>
                                            </p:txEl>
                                          </p:spTgt>
                                        </p:tgtEl>
                                        <p:attrNameLst>
                                          <p:attrName>style.visibility</p:attrName>
                                        </p:attrNameLst>
                                      </p:cBhvr>
                                      <p:to>
                                        <p:strVal val="visible"/>
                                      </p:to>
                                    </p:set>
                                    <p:animEffect transition="in" filter="wheel(1)">
                                      <p:cBhvr>
                                        <p:cTn id="22" dur="3750"/>
                                        <p:tgtEl>
                                          <p:spTgt spid="10486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2000"/>
                                  </p:stCondLst>
                                  <p:childTnLst>
                                    <p:set>
                                      <p:cBhvr>
                                        <p:cTn id="26" dur="1" fill="hold">
                                          <p:stCondLst>
                                            <p:cond delay="0"/>
                                          </p:stCondLst>
                                        </p:cTn>
                                        <p:tgtEl>
                                          <p:spTgt spid="1048625">
                                            <p:txEl>
                                              <p:pRg st="4" end="4"/>
                                            </p:txEl>
                                          </p:spTgt>
                                        </p:tgtEl>
                                        <p:attrNameLst>
                                          <p:attrName>style.visibility</p:attrName>
                                        </p:attrNameLst>
                                      </p:cBhvr>
                                      <p:to>
                                        <p:strVal val="visible"/>
                                      </p:to>
                                    </p:set>
                                    <p:animEffect transition="in" filter="wheel(1)">
                                      <p:cBhvr>
                                        <p:cTn id="27" dur="3750"/>
                                        <p:tgtEl>
                                          <p:spTgt spid="10486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2000"/>
                                  </p:stCondLst>
                                  <p:childTnLst>
                                    <p:set>
                                      <p:cBhvr>
                                        <p:cTn id="31" dur="1" fill="hold">
                                          <p:stCondLst>
                                            <p:cond delay="0"/>
                                          </p:stCondLst>
                                        </p:cTn>
                                        <p:tgtEl>
                                          <p:spTgt spid="1048625">
                                            <p:txEl>
                                              <p:pRg st="5" end="5"/>
                                            </p:txEl>
                                          </p:spTgt>
                                        </p:tgtEl>
                                        <p:attrNameLst>
                                          <p:attrName>style.visibility</p:attrName>
                                        </p:attrNameLst>
                                      </p:cBhvr>
                                      <p:to>
                                        <p:strVal val="visible"/>
                                      </p:to>
                                    </p:set>
                                    <p:animEffect transition="in" filter="wheel(1)">
                                      <p:cBhvr>
                                        <p:cTn id="32" dur="3750"/>
                                        <p:tgtEl>
                                          <p:spTgt spid="10486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2000"/>
                                  </p:stCondLst>
                                  <p:childTnLst>
                                    <p:set>
                                      <p:cBhvr>
                                        <p:cTn id="36" dur="1" fill="hold">
                                          <p:stCondLst>
                                            <p:cond delay="0"/>
                                          </p:stCondLst>
                                        </p:cTn>
                                        <p:tgtEl>
                                          <p:spTgt spid="1048625">
                                            <p:txEl>
                                              <p:pRg st="6" end="6"/>
                                            </p:txEl>
                                          </p:spTgt>
                                        </p:tgtEl>
                                        <p:attrNameLst>
                                          <p:attrName>style.visibility</p:attrName>
                                        </p:attrNameLst>
                                      </p:cBhvr>
                                      <p:to>
                                        <p:strVal val="visible"/>
                                      </p:to>
                                    </p:set>
                                    <p:animEffect transition="in" filter="wheel(1)">
                                      <p:cBhvr>
                                        <p:cTn id="37" dur="3750"/>
                                        <p:tgtEl>
                                          <p:spTgt spid="10486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2000"/>
                                  </p:stCondLst>
                                  <p:childTnLst>
                                    <p:set>
                                      <p:cBhvr>
                                        <p:cTn id="41" dur="1" fill="hold">
                                          <p:stCondLst>
                                            <p:cond delay="0"/>
                                          </p:stCondLst>
                                        </p:cTn>
                                        <p:tgtEl>
                                          <p:spTgt spid="1048625">
                                            <p:txEl>
                                              <p:pRg st="7" end="7"/>
                                            </p:txEl>
                                          </p:spTgt>
                                        </p:tgtEl>
                                        <p:attrNameLst>
                                          <p:attrName>style.visibility</p:attrName>
                                        </p:attrNameLst>
                                      </p:cBhvr>
                                      <p:to>
                                        <p:strVal val="visible"/>
                                      </p:to>
                                    </p:set>
                                    <p:animEffect transition="in" filter="wheel(1)">
                                      <p:cBhvr>
                                        <p:cTn id="42" dur="3750"/>
                                        <p:tgtEl>
                                          <p:spTgt spid="10486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2750" fill="hold"/>
                                        <p:tgtEl>
                                          <p:spTgt spid="2"/>
                                        </p:tgtEl>
                                        <p:attrNameLst>
                                          <p:attrName>ppt_x</p:attrName>
                                        </p:attrNameLst>
                                      </p:cBhvr>
                                      <p:tavLst>
                                        <p:tav tm="0">
                                          <p:val>
                                            <p:strVal val="#ppt_x"/>
                                          </p:val>
                                        </p:tav>
                                        <p:tav tm="100000">
                                          <p:val>
                                            <p:strVal val="#ppt_x"/>
                                          </p:val>
                                        </p:tav>
                                      </p:tavLst>
                                    </p:anim>
                                    <p:anim calcmode="lin" valueType="num">
                                      <p:cBhvr additive="base">
                                        <p:cTn id="48" dur="2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48624"/>
                                        </p:tgtEl>
                                        <p:attrNameLst>
                                          <p:attrName>style.visibility</p:attrName>
                                        </p:attrNameLst>
                                      </p:cBhvr>
                                      <p:to>
                                        <p:strVal val="visible"/>
                                      </p:to>
                                    </p:set>
                                    <p:animEffect transition="in" filter="fade">
                                      <p:cBhvr>
                                        <p:cTn id="53" dur="2500"/>
                                        <p:tgtEl>
                                          <p:spTgt spid="1048624"/>
                                        </p:tgtEl>
                                      </p:cBhvr>
                                    </p:animEffect>
                                    <p:anim calcmode="lin" valueType="num">
                                      <p:cBhvr>
                                        <p:cTn id="54" dur="2500" fill="hold"/>
                                        <p:tgtEl>
                                          <p:spTgt spid="1048624"/>
                                        </p:tgtEl>
                                        <p:attrNameLst>
                                          <p:attrName>ppt_x</p:attrName>
                                        </p:attrNameLst>
                                      </p:cBhvr>
                                      <p:tavLst>
                                        <p:tav tm="0">
                                          <p:val>
                                            <p:strVal val="#ppt_x"/>
                                          </p:val>
                                        </p:tav>
                                        <p:tav tm="100000">
                                          <p:val>
                                            <p:strVal val="#ppt_x"/>
                                          </p:val>
                                        </p:tav>
                                      </p:tavLst>
                                    </p:anim>
                                    <p:anim calcmode="lin" valueType="num">
                                      <p:cBhvr>
                                        <p:cTn id="55" dur="2500" fill="hold"/>
                                        <p:tgtEl>
                                          <p:spTgt spid="1048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p:bldP spid="10486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048626"/>
          <p:cNvSpPr>
            <a:spLocks noGrp="1"/>
          </p:cNvSpPr>
          <p:nvPr>
            <p:ph type="title"/>
          </p:nvPr>
        </p:nvSpPr>
        <p:spPr>
          <a:xfrm>
            <a:off x="1809417" y="483518"/>
            <a:ext cx="6630659" cy="1232473"/>
          </a:xfrm>
        </p:spPr>
        <p:txBody>
          <a:bodyPr/>
          <a:lstStyle/>
          <a:p>
            <a:r>
              <a:rPr lang="en-US" sz="2400" dirty="0"/>
              <a:t>Steps to Acquire an Ordinance Marriage Certificate</a:t>
            </a:r>
            <a:endParaRPr lang="en-GB" sz="2400" dirty="0"/>
          </a:p>
        </p:txBody>
      </p:sp>
      <p:sp>
        <p:nvSpPr>
          <p:cNvPr id="1048628" name="Text Placeholder 1048627"/>
          <p:cNvSpPr>
            <a:spLocks noGrp="1"/>
          </p:cNvSpPr>
          <p:nvPr>
            <p:ph type="body" idx="1"/>
          </p:nvPr>
        </p:nvSpPr>
        <p:spPr>
          <a:xfrm>
            <a:off x="1115616" y="1635646"/>
            <a:ext cx="6630659" cy="2808679"/>
          </a:xfrm>
        </p:spPr>
        <p:txBody>
          <a:bodyPr/>
          <a:lstStyle/>
          <a:p>
            <a:r>
              <a:rPr lang="en-US" dirty="0"/>
              <a:t>You have two options</a:t>
            </a:r>
          </a:p>
          <a:p>
            <a:r>
              <a:rPr lang="en-US" dirty="0"/>
              <a:t>Register At the Assembly Registry: Usually on Fridays. You’ll exchange vows/rings before the Registrar with witnesses, then sign. The marriage certificate is issued same day</a:t>
            </a:r>
          </a:p>
          <a:p>
            <a:r>
              <a:rPr lang="en-US" dirty="0"/>
              <a:t>Or At a </a:t>
            </a:r>
            <a:r>
              <a:rPr lang="en-US" dirty="0" err="1"/>
              <a:t>gazetted</a:t>
            </a:r>
            <a:r>
              <a:rPr lang="en-US" dirty="0"/>
              <a:t> church: Take the Registrar’s Certificate to your licensed minister. He/she will officiate and return documents for the final certificate If you don’t marry </a:t>
            </a:r>
            <a:endParaRPr lang="en-GB" dirty="0"/>
          </a:p>
        </p:txBody>
      </p:sp>
      <p:sp>
        <p:nvSpPr>
          <p:cNvPr id="1048629" name="Slide Number Placeholder 1048628"/>
          <p:cNvSpPr>
            <a:spLocks noGrp="1"/>
          </p:cNvSpPr>
          <p:nvPr>
            <p:ph type="sldNum" idx="12"/>
          </p:nvPr>
        </p:nvSpPr>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ctr" rtl="0">
              <a:spcBef>
                <a:spcPts val="0"/>
              </a:spcBef>
              <a:spcAft>
                <a:spcPts val="0"/>
              </a:spcAft>
              <a:buNone/>
            </a:pPr>
            <a:fld id="{00000000-1234-1234-1234-123412341234}" type="slidenum">
              <a:rPr lang="en"/>
              <a:t>7</a:t>
            </a:fld>
            <a:endParaRPr lang="en"/>
          </a:p>
        </p:txBody>
      </p:sp>
      <p:pic>
        <p:nvPicPr>
          <p:cNvPr id="2" name="Picture 1">
            <a:extLst>
              <a:ext uri="{FF2B5EF4-FFF2-40B4-BE49-F238E27FC236}">
                <a16:creationId xmlns:a16="http://schemas.microsoft.com/office/drawing/2014/main" id="{5DE2A4B2-FC75-E090-B5E4-2BD6F4B822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6" y="1059582"/>
            <a:ext cx="937260" cy="1008112"/>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627"/>
                                        </p:tgtEl>
                                        <p:attrNameLst>
                                          <p:attrName>style.visibility</p:attrName>
                                        </p:attrNameLst>
                                      </p:cBhvr>
                                      <p:to>
                                        <p:strVal val="visible"/>
                                      </p:to>
                                    </p:set>
                                    <p:animEffect transition="in" filter="wipe(down)">
                                      <p:cBhvr>
                                        <p:cTn id="7" dur="2750"/>
                                        <p:tgtEl>
                                          <p:spTgt spid="10486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750" fill="hold"/>
                                        <p:tgtEl>
                                          <p:spTgt spid="2"/>
                                        </p:tgtEl>
                                        <p:attrNameLst>
                                          <p:attrName>ppt_x</p:attrName>
                                        </p:attrNameLst>
                                      </p:cBhvr>
                                      <p:tavLst>
                                        <p:tav tm="0">
                                          <p:val>
                                            <p:strVal val="#ppt_x"/>
                                          </p:val>
                                        </p:tav>
                                        <p:tav tm="100000">
                                          <p:val>
                                            <p:strVal val="#ppt_x"/>
                                          </p:val>
                                        </p:tav>
                                      </p:tavLst>
                                    </p:anim>
                                    <p:anim calcmode="lin" valueType="num">
                                      <p:cBhvr additive="base">
                                        <p:cTn id="13"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48628">
                                            <p:txEl>
                                              <p:pRg st="0" end="0"/>
                                            </p:txEl>
                                          </p:spTgt>
                                        </p:tgtEl>
                                        <p:attrNameLst>
                                          <p:attrName>style.visibility</p:attrName>
                                        </p:attrNameLst>
                                      </p:cBhvr>
                                      <p:to>
                                        <p:strVal val="visible"/>
                                      </p:to>
                                    </p:set>
                                    <p:animEffect transition="in" filter="fade">
                                      <p:cBhvr>
                                        <p:cTn id="18" dur="1000"/>
                                        <p:tgtEl>
                                          <p:spTgt spid="1048628">
                                            <p:txEl>
                                              <p:pRg st="0" end="0"/>
                                            </p:txEl>
                                          </p:spTgt>
                                        </p:tgtEl>
                                      </p:cBhvr>
                                    </p:animEffect>
                                    <p:anim calcmode="lin" valueType="num">
                                      <p:cBhvr>
                                        <p:cTn id="19" dur="1000" fill="hold"/>
                                        <p:tgtEl>
                                          <p:spTgt spid="104862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0486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48628">
                                            <p:txEl>
                                              <p:pRg st="1" end="1"/>
                                            </p:txEl>
                                          </p:spTgt>
                                        </p:tgtEl>
                                        <p:attrNameLst>
                                          <p:attrName>style.visibility</p:attrName>
                                        </p:attrNameLst>
                                      </p:cBhvr>
                                      <p:to>
                                        <p:strVal val="visible"/>
                                      </p:to>
                                    </p:set>
                                    <p:animEffect transition="in" filter="fade">
                                      <p:cBhvr>
                                        <p:cTn id="25" dur="1000"/>
                                        <p:tgtEl>
                                          <p:spTgt spid="1048628">
                                            <p:txEl>
                                              <p:pRg st="1" end="1"/>
                                            </p:txEl>
                                          </p:spTgt>
                                        </p:tgtEl>
                                      </p:cBhvr>
                                    </p:animEffect>
                                    <p:anim calcmode="lin" valueType="num">
                                      <p:cBhvr>
                                        <p:cTn id="26" dur="1000" fill="hold"/>
                                        <p:tgtEl>
                                          <p:spTgt spid="1048628">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0486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48628">
                                            <p:txEl>
                                              <p:pRg st="2" end="2"/>
                                            </p:txEl>
                                          </p:spTgt>
                                        </p:tgtEl>
                                        <p:attrNameLst>
                                          <p:attrName>style.visibility</p:attrName>
                                        </p:attrNameLst>
                                      </p:cBhvr>
                                      <p:to>
                                        <p:strVal val="visible"/>
                                      </p:to>
                                    </p:set>
                                    <p:animEffect transition="in" filter="fade">
                                      <p:cBhvr>
                                        <p:cTn id="32" dur="1000"/>
                                        <p:tgtEl>
                                          <p:spTgt spid="1048628">
                                            <p:txEl>
                                              <p:pRg st="2" end="2"/>
                                            </p:txEl>
                                          </p:spTgt>
                                        </p:tgtEl>
                                      </p:cBhvr>
                                    </p:animEffect>
                                    <p:anim calcmode="lin" valueType="num">
                                      <p:cBhvr>
                                        <p:cTn id="33" dur="1000" fill="hold"/>
                                        <p:tgtEl>
                                          <p:spTgt spid="1048628">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0486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7" grpId="0"/>
      <p:bldP spid="10486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9A05-B171-D44B-CE4C-F100B46EE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970E5-DC62-D137-8FE5-FA49A112CFD4}"/>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A9A62C25-844B-6335-F69D-1CA9805847F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33930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6830-176A-72AA-F189-3B0D7004D910}"/>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2C07236F-8B32-60F5-F2A3-15C3B2C3D5D8}"/>
              </a:ext>
            </a:extLst>
          </p:cNvPr>
          <p:cNvPicPr>
            <a:picLocks noChangeAspect="1"/>
          </p:cNvPicPr>
          <p:nvPr/>
        </p:nvPicPr>
        <p:blipFill>
          <a:blip r:embed="rId2"/>
          <a:stretch>
            <a:fillRect/>
          </a:stretch>
        </p:blipFill>
        <p:spPr>
          <a:xfrm>
            <a:off x="0" y="834390"/>
            <a:ext cx="9144000" cy="3474720"/>
          </a:xfrm>
          <a:prstGeom prst="rect">
            <a:avLst/>
          </a:prstGeom>
        </p:spPr>
      </p:pic>
    </p:spTree>
    <p:extLst>
      <p:ext uri="{BB962C8B-B14F-4D97-AF65-F5344CB8AC3E}">
        <p14:creationId xmlns:p14="http://schemas.microsoft.com/office/powerpoint/2010/main" val="156315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EFEFEF"/>
      </a:lt2>
      <a:accent1>
        <a:srgbClr val="485364"/>
      </a:accent1>
      <a:accent2>
        <a:srgbClr val="63728A"/>
      </a:accent2>
      <a:accent3>
        <a:srgbClr val="8B9AB3"/>
      </a:accent3>
      <a:accent4>
        <a:srgbClr val="9E8473"/>
      </a:accent4>
      <a:accent5>
        <a:srgbClr val="CAAE9C"/>
      </a:accent5>
      <a:accent6>
        <a:srgbClr val="DFCEC3"/>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2211</Words>
  <Application>Microsoft Office PowerPoint</Application>
  <PresentationFormat>On-screen Show (16:9)</PresentationFormat>
  <Paragraphs>195</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Poppins</vt:lpstr>
      <vt:lpstr>Arial</vt:lpstr>
      <vt:lpstr>Poppins Light</vt:lpstr>
      <vt:lpstr>Cymbeline template</vt:lpstr>
      <vt:lpstr>PowerPoint Presentation</vt:lpstr>
      <vt:lpstr>SERVICES  BY ABWMA  </vt:lpstr>
      <vt:lpstr>PowerPoint Presentation</vt:lpstr>
      <vt:lpstr> HOW DO I GET MARRIED AT THE MUNICIPAL ASSEMBLY</vt:lpstr>
      <vt:lpstr>Steps to Acquire an Ordinance Marriage Certificate</vt:lpstr>
      <vt:lpstr>Steps to Acquire an Ordinance Marriage Certificate </vt:lpstr>
      <vt:lpstr>Steps to Acquire an Ordinance Marriage Certificate</vt:lpstr>
      <vt:lpstr>PowerPoint Presentation</vt:lpstr>
      <vt:lpstr>PowerPoint Presentation</vt:lpstr>
      <vt:lpstr>Development and planning permit</vt:lpstr>
      <vt:lpstr>PowerPoint Presentation</vt:lpstr>
      <vt:lpstr>PowerPoint Presentation</vt:lpstr>
      <vt:lpstr>How To acquire a Development Permit or Planning Permit</vt:lpstr>
      <vt:lpstr>How To acquire a Development Permit or Planning Permit</vt:lpstr>
      <vt:lpstr>Development permit Application Process</vt:lpstr>
      <vt:lpstr>Development permit Application Process</vt:lpstr>
      <vt:lpstr>Development permit Application Process</vt:lpstr>
      <vt:lpstr>PowerPoint Presentation</vt:lpstr>
      <vt:lpstr>PowerPoint Presentation</vt:lpstr>
      <vt:lpstr>Health Certificate </vt:lpstr>
      <vt:lpstr>Health Certificate</vt:lpstr>
      <vt:lpstr>How To acquire a  Health certificate </vt:lpstr>
      <vt:lpstr>How To acquire a  Health certificate</vt:lpstr>
      <vt:lpstr>How To acquire a  Health certificate</vt:lpstr>
      <vt:lpstr>How To acquire a  Health certificate</vt:lpstr>
      <vt:lpstr>PowerPoint Presentation</vt:lpstr>
      <vt:lpstr>PowerPoint Presentation</vt:lpstr>
      <vt:lpstr>Suitability Certificate  </vt:lpstr>
      <vt:lpstr>Suitability Certificate  </vt:lpstr>
      <vt:lpstr>How To OBTAIN a suitability certificate   </vt:lpstr>
      <vt:lpstr>How To OBTAIN a suitability certificate </vt:lpstr>
      <vt:lpstr>How To OBTAIN a suitability certificate </vt:lpstr>
      <vt:lpstr>How To OBTAIN a suitability certificate</vt:lpstr>
      <vt:lpstr>PowerPoint Presentation</vt:lpstr>
      <vt:lpstr>PowerPoint Presentation</vt:lpstr>
      <vt:lpstr>Social services </vt:lpstr>
      <vt:lpstr>Social services </vt:lpstr>
      <vt:lpstr>How To access social services  </vt:lpstr>
      <vt:lpstr>How To access social services </vt:lpstr>
      <vt:lpstr>How To access social services </vt:lpstr>
      <vt:lpstr>How To access social services</vt:lpstr>
      <vt:lpstr>How To acquire a  Health certificate</vt:lpstr>
      <vt:lpstr>How To access social services </vt:lpstr>
      <vt:lpstr>How To access social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SM-G935S</dc:creator>
  <cp:lastModifiedBy>user</cp:lastModifiedBy>
  <cp:revision>16</cp:revision>
  <dcterms:created xsi:type="dcterms:W3CDTF">2019-11-13T13:18:14Z</dcterms:created>
  <dcterms:modified xsi:type="dcterms:W3CDTF">2026-04-28T11:56:36Z</dcterms:modified>
</cp:coreProperties>
</file>