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71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5143500" type="screen16x9"/>
  <p:notesSz cx="6858000" cy="9144000"/>
  <p:embeddedFontLst>
    <p:embeddedFont>
      <p:font typeface="Poppins" panose="00000500000000000000" pitchFamily="2" charset="0"/>
      <p:regular r:id="rId16"/>
      <p:bold r:id="rId17"/>
      <p:italic r:id="rId18"/>
      <p:boldItalic r:id="rId19"/>
    </p:embeddedFont>
    <p:embeddedFont>
      <p:font typeface="Poppins Light" panose="000004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C79D2CD-0524-4564-9F23-5A9A52E703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1H>
    <a:band2H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2H>
    <a:band1V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1V>
    <a:band2V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band2V>
    <a:lastCo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Col>
    <a:firstCo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Col>
    <a:lastRow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Row>
    <a:seCel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seCell>
    <a:swCel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swCell>
    <a:firstRow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Row>
    <a:neCel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neCell>
    <a:nwCel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3" d="100"/>
          <a:sy n="11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739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>
          <a:extLst>
            <a:ext uri="{FF2B5EF4-FFF2-40B4-BE49-F238E27FC236}">
              <a16:creationId xmlns:a16="http://schemas.microsoft.com/office/drawing/2014/main" id="{3F5FE3AE-F970-68A9-8359-395ED8E2F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Google Shape;138;g35f391192_00:notes">
            <a:extLst>
              <a:ext uri="{FF2B5EF4-FFF2-40B4-BE49-F238E27FC236}">
                <a16:creationId xmlns:a16="http://schemas.microsoft.com/office/drawing/2014/main" id="{C6B62C6F-EEDE-20EF-A956-7A656ED1DC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96" name="Google Shape;139;g35f391192_00:notes">
            <a:extLst>
              <a:ext uri="{FF2B5EF4-FFF2-40B4-BE49-F238E27FC236}">
                <a16:creationId xmlns:a16="http://schemas.microsoft.com/office/drawing/2014/main" id="{5EAD0E32-A5D8-A8AC-879F-0F1206F818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5040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10;p2"/>
          <p:cNvSpPr/>
          <p:nvPr/>
        </p:nvSpPr>
        <p:spPr>
          <a:xfrm>
            <a:off x="1592400" y="-407850"/>
            <a:ext cx="5959200" cy="5959200"/>
          </a:xfrm>
          <a:prstGeom prst="ellipse">
            <a:avLst/>
          </a:prstGeom>
          <a:solidFill>
            <a:srgbClr val="000000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11;p2"/>
          <p:cNvGrpSpPr/>
          <p:nvPr/>
        </p:nvGrpSpPr>
        <p:grpSpPr>
          <a:xfrm>
            <a:off x="501210" y="175873"/>
            <a:ext cx="2451351" cy="2451351"/>
            <a:chOff x="6680825" y="2549350"/>
            <a:chExt cx="1539600" cy="1539600"/>
          </a:xfrm>
        </p:grpSpPr>
        <p:sp>
          <p:nvSpPr>
            <p:cNvPr id="1048580" name="Google Shape;12;p2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000000">
                <a:alpha val="18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1" name="Google Shape;13;p2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2" name="Google Shape;14;p2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000000">
                <a:alpha val="653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15;p2"/>
          <p:cNvGrpSpPr/>
          <p:nvPr/>
        </p:nvGrpSpPr>
        <p:grpSpPr>
          <a:xfrm>
            <a:off x="6427669" y="2502633"/>
            <a:ext cx="2324700" cy="2324700"/>
            <a:chOff x="-474900" y="321200"/>
            <a:chExt cx="2324700" cy="2324700"/>
          </a:xfrm>
        </p:grpSpPr>
        <p:sp>
          <p:nvSpPr>
            <p:cNvPr id="1048583" name="Google Shape;16;p2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4" name="Google Shape;17;p2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5" name="Google Shape;18;p2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6" name="Google Shape;19;p2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587" name="Google Shape;20;p2"/>
          <p:cNvSpPr txBox="1">
            <a:spLocks noGrp="1"/>
          </p:cNvSpPr>
          <p:nvPr>
            <p:ph type="ctrTitle"/>
          </p:nvPr>
        </p:nvSpPr>
        <p:spPr>
          <a:xfrm>
            <a:off x="2211600" y="1991850"/>
            <a:ext cx="4720800" cy="1159800"/>
          </a:xfrm>
          <a:prstGeom prst="rect">
            <a:avLst/>
          </a:prstGeom>
          <a:effectLst>
            <a:outerShdw blurRad="857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type A" type="blank">
  <p:cSld name="BLANK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Google Shape;115;p11"/>
          <p:cNvSpPr/>
          <p:nvPr/>
        </p:nvSpPr>
        <p:spPr>
          <a:xfrm>
            <a:off x="764000" y="-1236275"/>
            <a:ext cx="7616100" cy="76161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4" name="Google Shape;116;p11"/>
          <p:cNvSpPr/>
          <p:nvPr/>
        </p:nvSpPr>
        <p:spPr>
          <a:xfrm>
            <a:off x="1198300" y="-801975"/>
            <a:ext cx="6747000" cy="67470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5" name="Google Shape;117;p11"/>
          <p:cNvSpPr/>
          <p:nvPr/>
        </p:nvSpPr>
        <p:spPr>
          <a:xfrm>
            <a:off x="2267900" y="267625"/>
            <a:ext cx="4608300" cy="46083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6" name="Google Shape;118;p11"/>
          <p:cNvSpPr/>
          <p:nvPr/>
        </p:nvSpPr>
        <p:spPr>
          <a:xfrm>
            <a:off x="-704850" y="-2705100"/>
            <a:ext cx="10553700" cy="10553700"/>
          </a:xfrm>
          <a:prstGeom prst="donut">
            <a:avLst>
              <a:gd name="adj" fmla="val 10467"/>
            </a:avLst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7" name="Google Shape;119;p11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8" name="Google Shape;120;p11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BLANK_1">
    <p:bg>
      <p:bgPr>
        <a:solidFill>
          <a:srgbClr val="000000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Google Shape;131;p13"/>
          <p:cNvSpPr/>
          <p:nvPr/>
        </p:nvSpPr>
        <p:spPr>
          <a:xfrm>
            <a:off x="-704850" y="-2705100"/>
            <a:ext cx="10553700" cy="10553700"/>
          </a:xfrm>
          <a:prstGeom prst="donut">
            <a:avLst>
              <a:gd name="adj" fmla="val 104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1" name="Google Shape;132;p13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2" name="Google Shape;133;p13"/>
          <p:cNvSpPr/>
          <p:nvPr/>
        </p:nvSpPr>
        <p:spPr>
          <a:xfrm>
            <a:off x="764000" y="-1236275"/>
            <a:ext cx="7616100" cy="76161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3" name="Google Shape;134;p13"/>
          <p:cNvSpPr/>
          <p:nvPr/>
        </p:nvSpPr>
        <p:spPr>
          <a:xfrm>
            <a:off x="1198300" y="-801975"/>
            <a:ext cx="6747000" cy="67470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4" name="Google Shape;135;p13"/>
          <p:cNvSpPr/>
          <p:nvPr/>
        </p:nvSpPr>
        <p:spPr>
          <a:xfrm>
            <a:off x="2267900" y="267625"/>
            <a:ext cx="4608300" cy="46083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85" name="Google Shape;136;p13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000000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Google Shape;22;p3"/>
          <p:cNvSpPr/>
          <p:nvPr/>
        </p:nvSpPr>
        <p:spPr>
          <a:xfrm>
            <a:off x="1592400" y="-407850"/>
            <a:ext cx="5959200" cy="5959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" name="Google Shape;23;p3"/>
          <p:cNvGrpSpPr/>
          <p:nvPr/>
        </p:nvGrpSpPr>
        <p:grpSpPr>
          <a:xfrm>
            <a:off x="6427669" y="2502633"/>
            <a:ext cx="2324700" cy="2324700"/>
            <a:chOff x="-474900" y="321200"/>
            <a:chExt cx="2324700" cy="2324700"/>
          </a:xfrm>
        </p:grpSpPr>
        <p:sp>
          <p:nvSpPr>
            <p:cNvPr id="1048687" name="Google Shape;24;p3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8" name="Google Shape;25;p3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9" name="Google Shape;26;p3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0" name="Google Shape;27;p3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691" name="Google Shape;28;p3"/>
          <p:cNvSpPr txBox="1">
            <a:spLocks noGrp="1"/>
          </p:cNvSpPr>
          <p:nvPr>
            <p:ph type="ctrTitle"/>
          </p:nvPr>
        </p:nvSpPr>
        <p:spPr>
          <a:xfrm>
            <a:off x="2569800" y="2236800"/>
            <a:ext cx="4004400" cy="95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5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48692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569800" y="3188701"/>
            <a:ext cx="400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grpSp>
        <p:nvGrpSpPr>
          <p:cNvPr id="69" name="Google Shape;30;p3"/>
          <p:cNvGrpSpPr/>
          <p:nvPr/>
        </p:nvGrpSpPr>
        <p:grpSpPr>
          <a:xfrm>
            <a:off x="764825" y="439375"/>
            <a:ext cx="1924500" cy="1924500"/>
            <a:chOff x="6680825" y="2549350"/>
            <a:chExt cx="1539600" cy="1539600"/>
          </a:xfrm>
        </p:grpSpPr>
        <p:sp>
          <p:nvSpPr>
            <p:cNvPr id="1048693" name="Google Shape;31;p3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4" name="Google Shape;32;p3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5" name="Google Shape;33;p3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35;p4"/>
          <p:cNvGrpSpPr/>
          <p:nvPr/>
        </p:nvGrpSpPr>
        <p:grpSpPr>
          <a:xfrm>
            <a:off x="818844" y="502333"/>
            <a:ext cx="2324700" cy="2324700"/>
            <a:chOff x="-474900" y="321200"/>
            <a:chExt cx="2324700" cy="2324700"/>
          </a:xfrm>
        </p:grpSpPr>
        <p:sp>
          <p:nvSpPr>
            <p:cNvPr id="1048597" name="Google Shape;36;p4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8" name="Google Shape;37;p4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9" name="Google Shape;38;p4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0" name="Google Shape;39;p4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601" name="Google Shape;40;p4"/>
          <p:cNvSpPr/>
          <p:nvPr/>
        </p:nvSpPr>
        <p:spPr>
          <a:xfrm>
            <a:off x="1794525" y="-407900"/>
            <a:ext cx="5959200" cy="59592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2" name="Google Shape;41;p4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03" name="Google Shape;42;p4"/>
          <p:cNvSpPr txBox="1">
            <a:spLocks noGrp="1"/>
          </p:cNvSpPr>
          <p:nvPr>
            <p:ph type="body" idx="1"/>
          </p:nvPr>
        </p:nvSpPr>
        <p:spPr>
          <a:xfrm>
            <a:off x="2385525" y="1310550"/>
            <a:ext cx="4777200" cy="326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rtl="0">
              <a:spcBef>
                <a:spcPts val="60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2600" b="1"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2600" b="1"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2600" b="1"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2600" b="1"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2600" b="1"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2600" b="1"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2600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048604" name="Google Shape;43;p4"/>
          <p:cNvSpPr txBox="1"/>
          <p:nvPr/>
        </p:nvSpPr>
        <p:spPr>
          <a:xfrm>
            <a:off x="1599200" y="1326625"/>
            <a:ext cx="7641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latin typeface="Poppins"/>
                <a:ea typeface="Poppins"/>
                <a:cs typeface="Poppins"/>
                <a:sym typeface="Poppins"/>
              </a:rPr>
              <a:t>“</a:t>
            </a:r>
            <a:endParaRPr sz="7200" b="1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48605" name="Google Shape;44;p4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Google Shape;46;p5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" name="Google Shape;47;p5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1048609" name="Google Shape;48;p5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0" name="Google Shape;49;p5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1" name="Google Shape;50;p5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2" name="Google Shape;51;p5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613" name="Google Shape;52;p5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14" name="Google Shape;53;p5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</a:lvl9pPr>
          </a:lstStyle>
          <a:p>
            <a:endParaRPr/>
          </a:p>
        </p:txBody>
      </p:sp>
      <p:sp>
        <p:nvSpPr>
          <p:cNvPr id="1048615" name="Google Shape;54;p5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46080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￮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￮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￮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</a:lvl9pPr>
          </a:lstStyle>
          <a:p>
            <a:endParaRPr/>
          </a:p>
        </p:txBody>
      </p:sp>
      <p:sp>
        <p:nvSpPr>
          <p:cNvPr id="1048616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1048617" name="Google Shape;56;p5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big image">
  <p:cSld name="TITLE_AND_BODY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Google Shape;58;p6"/>
          <p:cNvSpPr/>
          <p:nvPr/>
        </p:nvSpPr>
        <p:spPr>
          <a:xfrm>
            <a:off x="5142675" y="358375"/>
            <a:ext cx="4426800" cy="44268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0" name="Google Shape;59;p6"/>
          <p:cNvSpPr/>
          <p:nvPr/>
        </p:nvSpPr>
        <p:spPr>
          <a:xfrm>
            <a:off x="5376775" y="592475"/>
            <a:ext cx="3958500" cy="39585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" name="Google Shape;60;p6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1048711" name="Google Shape;61;p6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2" name="Google Shape;62;p6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3" name="Google Shape;63;p6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4" name="Google Shape;64;p6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715" name="Google Shape;65;p6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16" name="Google Shape;66;p6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45048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</a:lvl9pPr>
          </a:lstStyle>
          <a:p>
            <a:endParaRPr/>
          </a:p>
        </p:txBody>
      </p:sp>
      <p:sp>
        <p:nvSpPr>
          <p:cNvPr id="1048717" name="Google Shape;67;p6"/>
          <p:cNvSpPr txBox="1">
            <a:spLocks noGrp="1"/>
          </p:cNvSpPr>
          <p:nvPr>
            <p:ph type="body" idx="1"/>
          </p:nvPr>
        </p:nvSpPr>
        <p:spPr>
          <a:xfrm>
            <a:off x="985679" y="1958050"/>
            <a:ext cx="39765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￮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￮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￮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</a:lvl9pPr>
          </a:lstStyle>
          <a:p>
            <a:endParaRPr/>
          </a:p>
        </p:txBody>
      </p:sp>
      <p:sp>
        <p:nvSpPr>
          <p:cNvPr id="1048718" name="Google Shape;68;p6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</a:lvl1pPr>
            <a:lvl2pPr lvl="1" rtl="0">
              <a:buNone/>
            </a:lvl2pPr>
            <a:lvl3pPr lvl="2" rtl="0">
              <a:buNone/>
            </a:lvl3pPr>
            <a:lvl4pPr lvl="3" rtl="0">
              <a:buNone/>
            </a:lvl4pPr>
            <a:lvl5pPr lvl="4" rtl="0">
              <a:buNone/>
            </a:lvl5pPr>
            <a:lvl6pPr lvl="5" rtl="0">
              <a:buNone/>
            </a:lvl6pPr>
            <a:lvl7pPr lvl="6" rtl="0">
              <a:buNone/>
            </a:lvl7pPr>
            <a:lvl8pPr lvl="7" rtl="0">
              <a:buNone/>
            </a:lvl8pPr>
            <a:lvl9pPr lvl="8" rtl="0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70;p7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1048669" name="Google Shape;71;p7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0" name="Google Shape;72;p7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1" name="Google Shape;73;p7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2" name="Google Shape;74;p7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673" name="Google Shape;75;p7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4" name="Google Shape;76;p7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</a:lvl9pPr>
          </a:lstStyle>
          <a:p>
            <a:endParaRPr/>
          </a:p>
        </p:txBody>
      </p:sp>
      <p:sp>
        <p:nvSpPr>
          <p:cNvPr id="1048675" name="Google Shape;77;p7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48676" name="Google Shape;78;p7"/>
          <p:cNvSpPr txBox="1">
            <a:spLocks noGrp="1"/>
          </p:cNvSpPr>
          <p:nvPr>
            <p:ph type="body" idx="2"/>
          </p:nvPr>
        </p:nvSpPr>
        <p:spPr>
          <a:xfrm>
            <a:off x="3440857" y="1958050"/>
            <a:ext cx="22368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￮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48677" name="Google Shape;79;p7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1048678" name="Google Shape;80;p7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679" name="Google Shape;81;p7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83;p8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1048719" name="Google Shape;84;p8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0" name="Google Shape;85;p8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1" name="Google Shape;86;p8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2" name="Google Shape;87;p8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723" name="Google Shape;88;p8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24" name="Google Shape;89;p8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</a:lvl9pPr>
          </a:lstStyle>
          <a:p>
            <a:endParaRPr/>
          </a:p>
        </p:txBody>
      </p:sp>
      <p:sp>
        <p:nvSpPr>
          <p:cNvPr id="1048725" name="Google Shape;90;p8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14853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600"/>
              </a:spcBef>
              <a:spcAft>
                <a:spcPts val="0"/>
              </a:spcAft>
              <a:buSzPts val="1100"/>
              <a:buChar char="￮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  <p:sp>
        <p:nvSpPr>
          <p:cNvPr id="1048726" name="Google Shape;91;p8"/>
          <p:cNvSpPr txBox="1">
            <a:spLocks noGrp="1"/>
          </p:cNvSpPr>
          <p:nvPr>
            <p:ph type="body" idx="2"/>
          </p:nvPr>
        </p:nvSpPr>
        <p:spPr>
          <a:xfrm>
            <a:off x="2630936" y="1958050"/>
            <a:ext cx="14853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600"/>
              </a:spcBef>
              <a:spcAft>
                <a:spcPts val="0"/>
              </a:spcAft>
              <a:buSzPts val="1100"/>
              <a:buChar char="￮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  <p:sp>
        <p:nvSpPr>
          <p:cNvPr id="1048727" name="Google Shape;92;p8"/>
          <p:cNvSpPr txBox="1">
            <a:spLocks noGrp="1"/>
          </p:cNvSpPr>
          <p:nvPr>
            <p:ph type="body" idx="3"/>
          </p:nvPr>
        </p:nvSpPr>
        <p:spPr>
          <a:xfrm>
            <a:off x="4192246" y="1958050"/>
            <a:ext cx="14853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600"/>
              </a:spcBef>
              <a:spcAft>
                <a:spcPts val="0"/>
              </a:spcAft>
              <a:buSzPts val="1100"/>
              <a:buChar char="￮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￮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  <p:sp>
        <p:nvSpPr>
          <p:cNvPr id="1048728" name="Google Shape;93;p8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1048729" name="Google Shape;94;p8"/>
          <p:cNvSpPr/>
          <p:nvPr/>
        </p:nvSpPr>
        <p:spPr>
          <a:xfrm>
            <a:off x="6081700" y="764000"/>
            <a:ext cx="3615600" cy="3615600"/>
          </a:xfrm>
          <a:prstGeom prst="ellipse">
            <a:avLst/>
          </a:prstGeom>
          <a:noFill/>
          <a:ln w="9525" cap="flat" cmpd="sng">
            <a:solidFill>
              <a:srgbClr val="E8E8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30" name="Google Shape;95;p8"/>
          <p:cNvSpPr/>
          <p:nvPr/>
        </p:nvSpPr>
        <p:spPr>
          <a:xfrm>
            <a:off x="6272900" y="955200"/>
            <a:ext cx="3233100" cy="32331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97;p9"/>
          <p:cNvGrpSpPr/>
          <p:nvPr/>
        </p:nvGrpSpPr>
        <p:grpSpPr>
          <a:xfrm>
            <a:off x="-442731" y="337284"/>
            <a:ext cx="2324700" cy="2324700"/>
            <a:chOff x="-474900" y="321200"/>
            <a:chExt cx="2324700" cy="2324700"/>
          </a:xfrm>
        </p:grpSpPr>
        <p:sp>
          <p:nvSpPr>
            <p:cNvPr id="1048731" name="Google Shape;98;p9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2" name="Google Shape;99;p9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3" name="Google Shape;100;p9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4" name="Google Shape;101;p9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735" name="Google Shape;102;p9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36" name="Google Shape;103;p9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</a:lvl9pPr>
          </a:lstStyle>
          <a:p>
            <a:endParaRPr/>
          </a:p>
        </p:txBody>
      </p:sp>
      <p:sp>
        <p:nvSpPr>
          <p:cNvPr id="1048737" name="Google Shape;104;p9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106;p10"/>
          <p:cNvGrpSpPr/>
          <p:nvPr/>
        </p:nvGrpSpPr>
        <p:grpSpPr>
          <a:xfrm>
            <a:off x="308378" y="3811995"/>
            <a:ext cx="1844185" cy="1844185"/>
            <a:chOff x="-474900" y="321200"/>
            <a:chExt cx="2324700" cy="2324700"/>
          </a:xfrm>
        </p:grpSpPr>
        <p:sp>
          <p:nvSpPr>
            <p:cNvPr id="1048696" name="Google Shape;107;p10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7" name="Google Shape;108;p10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8" name="Google Shape;109;p10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9" name="Google Shape;110;p10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700" name="Google Shape;111;p10"/>
          <p:cNvSpPr/>
          <p:nvPr/>
        </p:nvSpPr>
        <p:spPr>
          <a:xfrm>
            <a:off x="8556000" y="4576450"/>
            <a:ext cx="435600" cy="4356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01" name="Google Shape;112;p10"/>
          <p:cNvSpPr txBox="1">
            <a:spLocks noGrp="1"/>
          </p:cNvSpPr>
          <p:nvPr>
            <p:ph type="body" idx="1"/>
          </p:nvPr>
        </p:nvSpPr>
        <p:spPr>
          <a:xfrm>
            <a:off x="1069625" y="4406300"/>
            <a:ext cx="46080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1048702" name="Google Shape;113;p10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5875" y="4576450"/>
            <a:ext cx="4356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buNone/>
              <a:defRPr sz="10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  <p:sp>
        <p:nvSpPr>
          <p:cNvPr id="104857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1166125"/>
            <a:ext cx="5220300" cy="6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048578" name="Google Shape;8;p1"/>
          <p:cNvSpPr txBox="1">
            <a:spLocks noGrp="1"/>
          </p:cNvSpPr>
          <p:nvPr>
            <p:ph type="body" idx="1"/>
          </p:nvPr>
        </p:nvSpPr>
        <p:spPr>
          <a:xfrm>
            <a:off x="1069625" y="1958050"/>
            <a:ext cx="4608300" cy="26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Poppins Light"/>
              <a:buChar char="￮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●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○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600"/>
              <a:buFont typeface="Poppins Light"/>
              <a:buChar char="■"/>
              <a:defRPr sz="160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10000">
        <p15:prstTrans prst="peelOff"/>
      </p:transition>
    </mc:Choice>
    <mc:Fallback xmlns="">
      <p:transition spd="slow" advClick="0" advTm="10000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A1127-3EA6-4F37-4BDD-4FBF51CB1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15359A-A9D9-149E-6DEF-F04D03EA3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5F5FB4-AEC7-504A-4653-0A28BD0B9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494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2555">
        <p15:prstTrans prst="peelOff"/>
      </p:transition>
    </mc:Choice>
    <mc:Fallback>
      <p:transition spd="slow" advClick="0" advTm="12555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ext Placeholder 1048634"/>
          <p:cNvSpPr>
            <a:spLocks noGrp="1"/>
          </p:cNvSpPr>
          <p:nvPr>
            <p:ph type="body" idx="1"/>
          </p:nvPr>
        </p:nvSpPr>
        <p:spPr>
          <a:xfrm>
            <a:off x="1259632" y="1491630"/>
            <a:ext cx="7296243" cy="3520420"/>
          </a:xfrm>
        </p:spPr>
        <p:txBody>
          <a:bodyPr/>
          <a:lstStyle/>
          <a:p>
            <a:r>
              <a:rPr lang="en-US" dirty="0"/>
              <a:t>– Section 124-145 </a:t>
            </a:r>
          </a:p>
          <a:p>
            <a:r>
              <a:rPr lang="en-US" dirty="0"/>
              <a:t>Property rates collection, </a:t>
            </a:r>
          </a:p>
          <a:p>
            <a:r>
              <a:rPr lang="en-US" dirty="0"/>
              <a:t>Business Operating Permits (BOP),</a:t>
            </a:r>
          </a:p>
          <a:p>
            <a:r>
              <a:rPr lang="en-US" dirty="0"/>
              <a:t>Market tolls, </a:t>
            </a:r>
          </a:p>
          <a:p>
            <a:r>
              <a:rPr lang="en-US" dirty="0"/>
              <a:t>lorry park fees, </a:t>
            </a:r>
          </a:p>
          <a:p>
            <a:r>
              <a:rPr lang="en-US" dirty="0"/>
              <a:t>building permit fees </a:t>
            </a:r>
          </a:p>
          <a:p>
            <a:r>
              <a:rPr lang="en-US" dirty="0"/>
              <a:t>Licensing Services: Food vendors, artisans, hospitality, advertising </a:t>
            </a:r>
            <a:endParaRPr lang="en-GB" dirty="0"/>
          </a:p>
        </p:txBody>
      </p:sp>
      <p:sp>
        <p:nvSpPr>
          <p:cNvPr id="1048636" name="Slide Number Placeholder 1048635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AA68E5-DAB5-AB61-3B5A-58196F1046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C99C01-5CF0-D788-8EDD-E7429871100F}"/>
              </a:ext>
            </a:extLst>
          </p:cNvPr>
          <p:cNvSpPr txBox="1"/>
          <p:nvPr/>
        </p:nvSpPr>
        <p:spPr>
          <a:xfrm>
            <a:off x="1763688" y="411510"/>
            <a:ext cx="6624736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000" b="1" dirty="0"/>
          </a:p>
          <a:p>
            <a:r>
              <a:rPr lang="en-US" sz="2000" b="1" dirty="0"/>
              <a:t>Revenue Mobilization &amp; Licensing Internally Generated Funds (IGF)</a:t>
            </a:r>
            <a:endParaRPr lang="en-US" sz="2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53780">
        <p15:prstTrans prst="peelOff"/>
      </p:transition>
    </mc:Choice>
    <mc:Fallback>
      <p:transition spd="slow" advClick="0" advTm="537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48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48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48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48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48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48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48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48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48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48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48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48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48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48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48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48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48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48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48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5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ext Placeholder 1048636"/>
          <p:cNvSpPr>
            <a:spLocks noGrp="1"/>
          </p:cNvSpPr>
          <p:nvPr>
            <p:ph type="body" idx="1"/>
          </p:nvPr>
        </p:nvSpPr>
        <p:spPr>
          <a:xfrm>
            <a:off x="1763688" y="1406252"/>
            <a:ext cx="6213807" cy="3170197"/>
          </a:xfrm>
        </p:spPr>
        <p:txBody>
          <a:bodyPr/>
          <a:lstStyle/>
          <a:p>
            <a:r>
              <a:rPr lang="en-US" dirty="0"/>
              <a:t>– Section 12(3)(g)</a:t>
            </a:r>
          </a:p>
          <a:p>
            <a:r>
              <a:rPr lang="en-US" dirty="0"/>
              <a:t>Coordinate with Police, Fire Service via MUSEC </a:t>
            </a:r>
          </a:p>
          <a:p>
            <a:r>
              <a:rPr lang="en-US" dirty="0"/>
              <a:t>Install &amp; maintain street lights for public safety</a:t>
            </a:r>
          </a:p>
          <a:p>
            <a:r>
              <a:rPr lang="en-US" dirty="0"/>
              <a:t>Disaster Prevention &amp; Management – Section 12(3)(f)NADMO </a:t>
            </a:r>
          </a:p>
          <a:p>
            <a:r>
              <a:rPr lang="en-US" dirty="0"/>
              <a:t>coordination for floods, fires, emergencies </a:t>
            </a:r>
          </a:p>
          <a:p>
            <a:r>
              <a:rPr lang="en-US" dirty="0"/>
              <a:t>Public education on disaster risk reduction By-law enforcement: Assembly task force, city guards</a:t>
            </a:r>
            <a:endParaRPr lang="en-GB" dirty="0"/>
          </a:p>
        </p:txBody>
      </p:sp>
      <p:sp>
        <p:nvSpPr>
          <p:cNvPr id="1048638" name="Slide Number Placeholder 1048637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62B7F9-75F7-3537-F9C4-D0F37276BA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E61C44-0727-7F25-138A-D139B57B7F4C}"/>
              </a:ext>
            </a:extLst>
          </p:cNvPr>
          <p:cNvSpPr txBox="1"/>
          <p:nvPr/>
        </p:nvSpPr>
        <p:spPr>
          <a:xfrm>
            <a:off x="2123728" y="698367"/>
            <a:ext cx="57606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Safety, Security &amp; Disaster Management Security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53733">
        <p15:prstTrans prst="peelOff"/>
      </p:transition>
    </mc:Choice>
    <mc:Fallback>
      <p:transition spd="slow" advClick="0" advTm="5373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48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48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48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48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48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486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7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048639"/>
          <p:cNvSpPr>
            <a:spLocks noGrp="1"/>
          </p:cNvSpPr>
          <p:nvPr>
            <p:ph type="title"/>
          </p:nvPr>
        </p:nvSpPr>
        <p:spPr>
          <a:xfrm>
            <a:off x="2195736" y="483518"/>
            <a:ext cx="6771475" cy="1216086"/>
          </a:xfrm>
        </p:spPr>
        <p:txBody>
          <a:bodyPr/>
          <a:lstStyle/>
          <a:p>
            <a:r>
              <a:rPr lang="en-GB" sz="2000" dirty="0"/>
              <a:t>Environmental &amp; Natural Resource Management Natural Resource Conservation</a:t>
            </a:r>
          </a:p>
        </p:txBody>
      </p:sp>
      <p:sp>
        <p:nvSpPr>
          <p:cNvPr id="1048641" name="Text Placeholder 1048640"/>
          <p:cNvSpPr>
            <a:spLocks noGrp="1"/>
          </p:cNvSpPr>
          <p:nvPr>
            <p:ph type="body" idx="1"/>
          </p:nvPr>
        </p:nvSpPr>
        <p:spPr>
          <a:xfrm>
            <a:off x="1712146" y="1750222"/>
            <a:ext cx="7060022" cy="2819243"/>
          </a:xfrm>
        </p:spPr>
        <p:txBody>
          <a:bodyPr/>
          <a:lstStyle/>
          <a:p>
            <a:r>
              <a:rPr lang="en-GB" dirty="0"/>
              <a:t>– Section 12(3)(e)</a:t>
            </a:r>
          </a:p>
          <a:p>
            <a:r>
              <a:rPr lang="en-GB" dirty="0"/>
              <a:t>Tree planting &amp; greening initiatives </a:t>
            </a:r>
          </a:p>
          <a:p>
            <a:r>
              <a:rPr lang="en-GB" dirty="0"/>
              <a:t>Coastal/beach management </a:t>
            </a:r>
          </a:p>
          <a:p>
            <a:r>
              <a:rPr lang="en-GB" dirty="0"/>
              <a:t>where applicable Control of sand winning &amp; quarrying </a:t>
            </a:r>
          </a:p>
          <a:p>
            <a:r>
              <a:rPr lang="en-GB" dirty="0"/>
              <a:t>Climate Action: Local climate adaptation projects </a:t>
            </a:r>
          </a:p>
          <a:p>
            <a:r>
              <a:rPr lang="en-GB" dirty="0"/>
              <a:t>Environmental protection by-law enforcement</a:t>
            </a:r>
          </a:p>
        </p:txBody>
      </p:sp>
      <p:sp>
        <p:nvSpPr>
          <p:cNvPr id="1048642" name="Slide Number Placeholder 1048641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C2A69D-041A-CC3E-5DB7-97DF1916C9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67607">
        <p15:prstTrans prst="peelOff"/>
      </p:transition>
    </mc:Choice>
    <mc:Fallback>
      <p:transition spd="slow" advClick="0" advTm="6760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4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10486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0" grpId="0"/>
      <p:bldP spid="104864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ext Placeholder 1048642"/>
          <p:cNvSpPr>
            <a:spLocks noGrp="1"/>
          </p:cNvSpPr>
          <p:nvPr>
            <p:ph type="body" idx="1"/>
          </p:nvPr>
        </p:nvSpPr>
        <p:spPr>
          <a:xfrm>
            <a:off x="1513091" y="1463900"/>
            <a:ext cx="7056784" cy="317464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Birth/death registration,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marriage certificates,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Public Engagement – Section 40-42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Town hall meetings &amp; public hearings Public Relations &amp; Complaints Committee (PRCC)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Access to Information: Assembly proceedings, budgets made public Sub-district structures: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Zonal Councils bring services closer to people</a:t>
            </a:r>
            <a:endParaRPr lang="en-GB" dirty="0"/>
          </a:p>
        </p:txBody>
      </p:sp>
      <p:sp>
        <p:nvSpPr>
          <p:cNvPr id="1048644" name="Slide Number Placeholder 1048643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F7C065-DE67-6866-BA21-0946BC6761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048639">
            <a:extLst>
              <a:ext uri="{FF2B5EF4-FFF2-40B4-BE49-F238E27FC236}">
                <a16:creationId xmlns:a16="http://schemas.microsoft.com/office/drawing/2014/main" id="{3C0AD51A-39D9-EEAF-53CD-70E9E397D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401" y="229219"/>
            <a:ext cx="6388000" cy="1216086"/>
          </a:xfrm>
        </p:spPr>
        <p:txBody>
          <a:bodyPr/>
          <a:lstStyle/>
          <a:p>
            <a:r>
              <a:rPr lang="en-US" sz="2000" dirty="0"/>
              <a:t>Citizen Engagement &amp; Administrative Services Client Service Unit</a:t>
            </a:r>
            <a:endParaRPr lang="en-GB" sz="2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36012">
        <p15:prstTrans prst="peelOff"/>
      </p:transition>
    </mc:Choice>
    <mc:Fallback>
      <p:transition spd="slow" advClick="0" advTm="360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50" fill="hold"/>
                                        <p:tgtEl>
                                          <p:spTgt spid="104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50" fill="hold"/>
                                        <p:tgtEl>
                                          <p:spTgt spid="104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250" fill="hold"/>
                                        <p:tgtEl>
                                          <p:spTgt spid="104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250" fill="hold"/>
                                        <p:tgtEl>
                                          <p:spTgt spid="104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104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104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250" fill="hold"/>
                                        <p:tgtEl>
                                          <p:spTgt spid="104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250" fill="hold"/>
                                        <p:tgtEl>
                                          <p:spTgt spid="104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250" fill="hold"/>
                                        <p:tgtEl>
                                          <p:spTgt spid="104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250" fill="hold"/>
                                        <p:tgtEl>
                                          <p:spTgt spid="104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250" fill="hold"/>
                                        <p:tgtEl>
                                          <p:spTgt spid="104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250" fill="hold"/>
                                        <p:tgtEl>
                                          <p:spTgt spid="104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>
          <a:extLst>
            <a:ext uri="{FF2B5EF4-FFF2-40B4-BE49-F238E27FC236}">
              <a16:creationId xmlns:a16="http://schemas.microsoft.com/office/drawing/2014/main" id="{CB145B50-BAD2-4584-00D3-785D51E8A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Google Shape;141;p14">
            <a:extLst>
              <a:ext uri="{FF2B5EF4-FFF2-40B4-BE49-F238E27FC236}">
                <a16:creationId xmlns:a16="http://schemas.microsoft.com/office/drawing/2014/main" id="{17874BBE-0D09-458D-BBCF-AB5121CE7DE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143185" y="1221428"/>
            <a:ext cx="5559771" cy="18649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GENERAL SERVICES  BY ABWMA  </a:t>
            </a:r>
            <a:endParaRPr lang="zh-CN" alt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6A1981-BBDB-47E3-AFC3-782FBCAEE94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15566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79009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5945">
        <p15:prstTrans prst="peelOff"/>
      </p:transition>
    </mc:Choice>
    <mc:Fallback>
      <p:transition spd="slow" advClick="0" advTm="1594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ext Placeholder 1048605"/>
          <p:cNvSpPr>
            <a:spLocks noGrp="1"/>
          </p:cNvSpPr>
          <p:nvPr>
            <p:ph type="body" idx="1"/>
          </p:nvPr>
        </p:nvSpPr>
        <p:spPr>
          <a:xfrm>
            <a:off x="2627784" y="754049"/>
            <a:ext cx="4777200" cy="3265800"/>
          </a:xfrm>
        </p:spPr>
        <p:txBody>
          <a:bodyPr/>
          <a:lstStyle/>
          <a:p>
            <a:pPr algn="ctr"/>
            <a:r>
              <a:rPr lang="en-US" dirty="0"/>
              <a:t>General Services by the Assembly Under the Local Governance Act, 2016 (Act 936) </a:t>
            </a:r>
            <a:r>
              <a:rPr lang="en-US" dirty="0" err="1"/>
              <a:t>Ablekuma</a:t>
            </a:r>
            <a:r>
              <a:rPr lang="en-US" dirty="0"/>
              <a:t> West Municipal Assembly  </a:t>
            </a:r>
            <a:endParaRPr lang="en-GB" dirty="0"/>
          </a:p>
        </p:txBody>
      </p:sp>
      <p:sp>
        <p:nvSpPr>
          <p:cNvPr id="1048607" name="Slide Number Placeholder 1048606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0F70E3-3C1B-39FA-AF5C-72A7EBDEF1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31590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118">
        <p15:prstTrans prst="peelOff"/>
      </p:transition>
    </mc:Choice>
    <mc:Fallback>
      <p:transition spd="slow" advClick="0" advTm="2011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3000"/>
                                        <p:tgtEl>
                                          <p:spTgt spid="1048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048617"/>
          <p:cNvSpPr>
            <a:spLocks noGrp="1"/>
          </p:cNvSpPr>
          <p:nvPr>
            <p:ph type="title"/>
          </p:nvPr>
        </p:nvSpPr>
        <p:spPr>
          <a:xfrm>
            <a:off x="1835696" y="369475"/>
            <a:ext cx="5544616" cy="834123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400" dirty="0"/>
              <a:t>Mandate for Service Delivery Section 12 of Act 936:</a:t>
            </a:r>
            <a:endParaRPr lang="en-GB" sz="2400" dirty="0"/>
          </a:p>
        </p:txBody>
      </p:sp>
      <p:sp>
        <p:nvSpPr>
          <p:cNvPr id="1048619" name="Text Placeholder 1048618"/>
          <p:cNvSpPr>
            <a:spLocks noGrp="1"/>
          </p:cNvSpPr>
          <p:nvPr>
            <p:ph type="body" idx="1"/>
          </p:nvPr>
        </p:nvSpPr>
        <p:spPr>
          <a:xfrm>
            <a:off x="1691680" y="1203598"/>
            <a:ext cx="6559689" cy="3254603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MMDAs shall exercise political and administrative authority in the district and provide services for the overall development of the district. </a:t>
            </a:r>
          </a:p>
          <a:p>
            <a:r>
              <a:rPr lang="en-US" dirty="0"/>
              <a:t>Guiding Principle: Services must be efficient, transparent, and responsive to community needs.</a:t>
            </a:r>
            <a:endParaRPr lang="en-GB" dirty="0"/>
          </a:p>
        </p:txBody>
      </p:sp>
      <p:sp>
        <p:nvSpPr>
          <p:cNvPr id="1048620" name="Slide Number Placeholder 1048619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788B4C-67A6-751D-A8AA-E5D3BF9B0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30694">
        <p15:prstTrans prst="peelOff"/>
      </p:transition>
    </mc:Choice>
    <mc:Fallback>
      <p:transition spd="slow" advClick="0" advTm="3069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1048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8" grpId="0"/>
      <p:bldP spid="10486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048620"/>
          <p:cNvSpPr>
            <a:spLocks noGrp="1"/>
          </p:cNvSpPr>
          <p:nvPr>
            <p:ph type="title"/>
          </p:nvPr>
        </p:nvSpPr>
        <p:spPr>
          <a:xfrm>
            <a:off x="1432045" y="340337"/>
            <a:ext cx="6723731" cy="1296143"/>
          </a:xfrm>
        </p:spPr>
        <p:txBody>
          <a:bodyPr/>
          <a:lstStyle/>
          <a:p>
            <a:r>
              <a:rPr lang="en-US" sz="2400" dirty="0"/>
              <a:t>Development Planning &amp; Infrastructure Physical Planning:  </a:t>
            </a:r>
            <a:endParaRPr lang="en-GB" sz="2400" dirty="0"/>
          </a:p>
        </p:txBody>
      </p:sp>
      <p:sp>
        <p:nvSpPr>
          <p:cNvPr id="1048622" name="Text Placeholder 1048621"/>
          <p:cNvSpPr>
            <a:spLocks noGrp="1"/>
          </p:cNvSpPr>
          <p:nvPr>
            <p:ph type="body" idx="1"/>
          </p:nvPr>
        </p:nvSpPr>
        <p:spPr>
          <a:xfrm>
            <a:off x="827584" y="1635645"/>
            <a:ext cx="6905846" cy="2716985"/>
          </a:xfrm>
        </p:spPr>
        <p:txBody>
          <a:bodyPr/>
          <a:lstStyle/>
          <a:p>
            <a:r>
              <a:rPr lang="en-US" dirty="0"/>
              <a:t>Issue building permits, control development, prepare local plans – Section 12(3)(a)</a:t>
            </a:r>
          </a:p>
          <a:p>
            <a:r>
              <a:rPr lang="en-US" dirty="0"/>
              <a:t>Roads &amp; Drains: Construction and maintenance of feeder roads, drains, and culverts Public Works:</a:t>
            </a:r>
          </a:p>
          <a:p>
            <a:r>
              <a:rPr lang="en-US" dirty="0"/>
              <a:t>Street lighting, community centers, markets, lorry parks Development Control: </a:t>
            </a:r>
          </a:p>
          <a:p>
            <a:r>
              <a:rPr lang="en-US" dirty="0"/>
              <a:t>Prevent unauthorized structures and enforce planning schemes </a:t>
            </a:r>
            <a:endParaRPr lang="en-GB" dirty="0"/>
          </a:p>
        </p:txBody>
      </p:sp>
      <p:sp>
        <p:nvSpPr>
          <p:cNvPr id="1048623" name="Slide Number Placeholder 1048622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50FDEF-6ACE-ED17-32DA-6AFDD82FC0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65914">
        <p15:prstTrans prst="peelOff"/>
      </p:transition>
    </mc:Choice>
    <mc:Fallback>
      <p:transition spd="slow" advClick="0" advTm="6591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04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04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4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4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04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04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04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04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04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04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04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04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04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04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04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04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04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1" grpId="0"/>
      <p:bldP spid="10486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048623"/>
          <p:cNvSpPr>
            <a:spLocks noGrp="1"/>
          </p:cNvSpPr>
          <p:nvPr>
            <p:ph type="title"/>
          </p:nvPr>
        </p:nvSpPr>
        <p:spPr>
          <a:xfrm>
            <a:off x="1764844" y="411510"/>
            <a:ext cx="6695728" cy="1100658"/>
          </a:xfrm>
        </p:spPr>
        <p:txBody>
          <a:bodyPr/>
          <a:lstStyle/>
          <a:p>
            <a:r>
              <a:rPr lang="en-US" sz="2800" dirty="0"/>
              <a:t>Health &amp; Sanitation Services Environmental Health &amp; Sanitation</a:t>
            </a:r>
            <a:endParaRPr lang="en-GB" sz="2800" dirty="0"/>
          </a:p>
        </p:txBody>
      </p:sp>
      <p:sp>
        <p:nvSpPr>
          <p:cNvPr id="1048625" name="Text Placeholder 1048624"/>
          <p:cNvSpPr>
            <a:spLocks noGrp="1"/>
          </p:cNvSpPr>
          <p:nvPr>
            <p:ph type="body" idx="1"/>
          </p:nvPr>
        </p:nvSpPr>
        <p:spPr>
          <a:xfrm>
            <a:off x="1363956" y="1592951"/>
            <a:ext cx="7092280" cy="2618400"/>
          </a:xfrm>
        </p:spPr>
        <p:txBody>
          <a:bodyPr/>
          <a:lstStyle/>
          <a:p>
            <a:r>
              <a:rPr lang="en-US" dirty="0"/>
              <a:t>Section 12(3)(d)Waste collection and disposal management Public toilet maintenance and construction</a:t>
            </a:r>
          </a:p>
          <a:p>
            <a:r>
              <a:rPr lang="en-US" dirty="0"/>
              <a:t>Food safety inspection &amp; hygiene education Public Health:</a:t>
            </a:r>
          </a:p>
          <a:p>
            <a:r>
              <a:rPr lang="en-US" dirty="0"/>
              <a:t>Support for CHPS compounds, health education campaigns  Register births/deaths</a:t>
            </a:r>
            <a:endParaRPr lang="en-GB" dirty="0"/>
          </a:p>
        </p:txBody>
      </p:sp>
      <p:sp>
        <p:nvSpPr>
          <p:cNvPr id="1048626" name="Slide Number Placeholder 1048625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747867-952A-9938-7A4F-7E7317F0CD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49785">
        <p15:prstTrans prst="peelOff"/>
      </p:transition>
    </mc:Choice>
    <mc:Fallback>
      <p:transition spd="slow" advClick="0" advTm="4978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750"/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3750"/>
                                        <p:tgtEl>
                                          <p:spTgt spid="1048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3750"/>
                                        <p:tgtEl>
                                          <p:spTgt spid="1048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0"/>
                                        <p:tgtEl>
                                          <p:spTgt spid="1048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fill="hold"/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4" grpId="0"/>
      <p:bldP spid="104862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048626"/>
          <p:cNvSpPr>
            <a:spLocks noGrp="1"/>
          </p:cNvSpPr>
          <p:nvPr>
            <p:ph type="title"/>
          </p:nvPr>
        </p:nvSpPr>
        <p:spPr>
          <a:xfrm>
            <a:off x="1809417" y="483518"/>
            <a:ext cx="6630659" cy="1232473"/>
          </a:xfrm>
        </p:spPr>
        <p:txBody>
          <a:bodyPr/>
          <a:lstStyle/>
          <a:p>
            <a:r>
              <a:rPr lang="en-US" sz="2400" dirty="0"/>
              <a:t>Education, Youth &amp; Social Services Education Support</a:t>
            </a:r>
            <a:endParaRPr lang="en-GB" sz="2400" dirty="0"/>
          </a:p>
        </p:txBody>
      </p:sp>
      <p:sp>
        <p:nvSpPr>
          <p:cNvPr id="1048628" name="Text Placeholder 1048627"/>
          <p:cNvSpPr>
            <a:spLocks noGrp="1"/>
          </p:cNvSpPr>
          <p:nvPr>
            <p:ph type="body" idx="1"/>
          </p:nvPr>
        </p:nvSpPr>
        <p:spPr>
          <a:xfrm>
            <a:off x="1115616" y="1635646"/>
            <a:ext cx="6630659" cy="2808679"/>
          </a:xfrm>
        </p:spPr>
        <p:txBody>
          <a:bodyPr/>
          <a:lstStyle/>
          <a:p>
            <a:r>
              <a:rPr lang="en-US" dirty="0"/>
              <a:t>– Section 12(3)(c)</a:t>
            </a:r>
          </a:p>
          <a:p>
            <a:r>
              <a:rPr lang="en-US" dirty="0"/>
              <a:t>Construction/maintenance of basic school infrastructure School feeding </a:t>
            </a:r>
            <a:r>
              <a:rPr lang="en-US" dirty="0" err="1"/>
              <a:t>programme</a:t>
            </a:r>
            <a:r>
              <a:rPr lang="en-US" dirty="0"/>
              <a:t> coordination </a:t>
            </a:r>
          </a:p>
          <a:p>
            <a:r>
              <a:rPr lang="en-US" dirty="0"/>
              <a:t>Social Welfare &amp; Community Development PWDs support through DACF allocation</a:t>
            </a:r>
          </a:p>
          <a:p>
            <a:r>
              <a:rPr lang="en-US" dirty="0"/>
              <a:t> LEAP </a:t>
            </a:r>
            <a:r>
              <a:rPr lang="en-US" dirty="0" err="1"/>
              <a:t>programme</a:t>
            </a:r>
            <a:r>
              <a:rPr lang="en-US" dirty="0"/>
              <a:t> facilitation</a:t>
            </a:r>
          </a:p>
          <a:p>
            <a:r>
              <a:rPr lang="en-US" dirty="0"/>
              <a:t>Child protection &amp; family welfare services </a:t>
            </a:r>
          </a:p>
          <a:p>
            <a:r>
              <a:rPr lang="en-US" dirty="0"/>
              <a:t>Youth &amp; Sports: Youth resource centers, sports development</a:t>
            </a:r>
            <a:endParaRPr lang="en-GB" dirty="0"/>
          </a:p>
        </p:txBody>
      </p:sp>
      <p:sp>
        <p:nvSpPr>
          <p:cNvPr id="1048629" name="Slide Number Placeholder 1048628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E2A4B2-FC75-E090-B5E4-2BD6F4B822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58624">
        <p15:prstTrans prst="peelOff"/>
      </p:transition>
    </mc:Choice>
    <mc:Fallback>
      <p:transition spd="slow" advClick="0" advTm="5862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75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3000"/>
                                        <p:tgtEl>
                                          <p:spTgt spid="104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3000"/>
                                        <p:tgtEl>
                                          <p:spTgt spid="104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3000"/>
                                        <p:tgtEl>
                                          <p:spTgt spid="104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3000"/>
                                        <p:tgtEl>
                                          <p:spTgt spid="104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3000"/>
                                        <p:tgtEl>
                                          <p:spTgt spid="1048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3000"/>
                                        <p:tgtEl>
                                          <p:spTgt spid="1048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7" grpId="0"/>
      <p:bldP spid="10486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B6F7-FEF5-F906-CDE1-7B22969A18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Services  by the Assembly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5091">
        <p15:prstTrans prst="peelOff"/>
      </p:transition>
    </mc:Choice>
    <mc:Fallback>
      <p:transition spd="slow" advClick="0" advTm="1509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ext Placeholder 1048632"/>
          <p:cNvSpPr>
            <a:spLocks noGrp="1"/>
          </p:cNvSpPr>
          <p:nvPr>
            <p:ph type="body" idx="1"/>
          </p:nvPr>
        </p:nvSpPr>
        <p:spPr>
          <a:xfrm>
            <a:off x="1547664" y="1491630"/>
            <a:ext cx="6275355" cy="3162488"/>
          </a:xfrm>
        </p:spPr>
        <p:txBody>
          <a:bodyPr/>
          <a:lstStyle/>
          <a:p>
            <a:r>
              <a:rPr lang="en-US" dirty="0"/>
              <a:t>– Section 12(3)(b)</a:t>
            </a:r>
          </a:p>
          <a:p>
            <a:r>
              <a:rPr lang="en-US" dirty="0"/>
              <a:t>Business registration support &amp; Business Advisory Centre (BAC)Skills training: e.g. AI training, vocational programs Market development &amp; SME support</a:t>
            </a:r>
          </a:p>
          <a:p>
            <a:r>
              <a:rPr lang="en-US" dirty="0"/>
              <a:t>Agriculture: Extension services, farmer support, aquaculture promotion</a:t>
            </a:r>
          </a:p>
          <a:p>
            <a:r>
              <a:rPr lang="en-US" dirty="0"/>
              <a:t>Trade &amp; Tourism: Promote local industry, regulate markets</a:t>
            </a:r>
            <a:endParaRPr lang="en-GB" b="0" dirty="0"/>
          </a:p>
        </p:txBody>
      </p:sp>
      <p:sp>
        <p:nvSpPr>
          <p:cNvPr id="1048634" name="Slide Number Placeholder 1048633"/>
          <p:cNvSpPr>
            <a:spLocks noGrp="1"/>
          </p:cNvSpPr>
          <p:nvPr>
            <p:ph type="sldNum" idx="12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2BA5F2-7C7D-FED4-690D-8D8FC1593E6E}"/>
              </a:ext>
            </a:extLst>
          </p:cNvPr>
          <p:cNvSpPr txBox="1"/>
          <p:nvPr/>
        </p:nvSpPr>
        <p:spPr>
          <a:xfrm>
            <a:off x="1691680" y="843558"/>
            <a:ext cx="507322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b="1" dirty="0"/>
          </a:p>
          <a:p>
            <a:r>
              <a:rPr lang="en-US" sz="2400" dirty="0"/>
              <a:t>Economic Development Services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8803A7-C838-E323-8E3C-D92C04C5A0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76" y="1059582"/>
            <a:ext cx="937260" cy="1008112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33478">
        <p15:prstTrans prst="peelOff"/>
      </p:transition>
    </mc:Choice>
    <mc:Fallback>
      <p:transition spd="slow" advClick="0" advTm="3347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8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48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48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48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48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48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8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48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48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48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48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8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8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486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3" grpId="0" build="p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8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.9|6.9|3.9|6.5|5.3|5.4|9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9|3.7|5.4|15|10.7|7.3|6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.8|5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7.3|6.7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6.2|4.4|11.3|10.7|1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0.5|12|6.2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4.3|3.1|3.4|9.4|7.7|12.1|8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3.3|3.3|3.1|5.1|6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2.1|5.7|3.9|5.2|5.9|8.3|5.8|5.5"/>
</p:tagLst>
</file>

<file path=ppt/theme/theme1.xml><?xml version="1.0" encoding="utf-8"?>
<a:theme xmlns:a="http://schemas.openxmlformats.org/drawingml/2006/main" name="Cymbelin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EFEFEF"/>
      </a:lt2>
      <a:accent1>
        <a:srgbClr val="485364"/>
      </a:accent1>
      <a:accent2>
        <a:srgbClr val="63728A"/>
      </a:accent2>
      <a:accent3>
        <a:srgbClr val="8B9AB3"/>
      </a:accent3>
      <a:accent4>
        <a:srgbClr val="9E8473"/>
      </a:accent4>
      <a:accent5>
        <a:srgbClr val="CAAE9C"/>
      </a:accent5>
      <a:accent6>
        <a:srgbClr val="DFCEC3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7165</TotalTime>
  <Words>505</Words>
  <Application>Microsoft Office PowerPoint</Application>
  <PresentationFormat>On-screen Show (16:9)</PresentationFormat>
  <Paragraphs>69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Poppins</vt:lpstr>
      <vt:lpstr>Arial</vt:lpstr>
      <vt:lpstr>Poppins Light</vt:lpstr>
      <vt:lpstr>Cymbeline template</vt:lpstr>
      <vt:lpstr>PowerPoint Presentation</vt:lpstr>
      <vt:lpstr>GENERAL SERVICES  BY ABWMA  </vt:lpstr>
      <vt:lpstr>PowerPoint Presentation</vt:lpstr>
      <vt:lpstr> Mandate for Service Delivery Section 12 of Act 936:</vt:lpstr>
      <vt:lpstr>Development Planning &amp; Infrastructure Physical Planning:  </vt:lpstr>
      <vt:lpstr>Health &amp; Sanitation Services Environmental Health &amp; Sanitation</vt:lpstr>
      <vt:lpstr>Education, Youth &amp; Social Services Education Support</vt:lpstr>
      <vt:lpstr>Services  by the Assembly</vt:lpstr>
      <vt:lpstr>PowerPoint Presentation</vt:lpstr>
      <vt:lpstr>PowerPoint Presentation</vt:lpstr>
      <vt:lpstr>PowerPoint Presentation</vt:lpstr>
      <vt:lpstr>Environmental &amp; Natural Resource Management Natural Resource Conservation</vt:lpstr>
      <vt:lpstr>Citizen Engagement &amp; Administrative Services Client Service Unit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SM-G935S</dc:creator>
  <cp:lastModifiedBy>user</cp:lastModifiedBy>
  <cp:revision>11</cp:revision>
  <dcterms:created xsi:type="dcterms:W3CDTF">2019-11-13T13:18:14Z</dcterms:created>
  <dcterms:modified xsi:type="dcterms:W3CDTF">2026-05-05T08:47:17Z</dcterms:modified>
</cp:coreProperties>
</file>